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8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6679" autoAdjust="0"/>
  </p:normalViewPr>
  <p:slideViewPr>
    <p:cSldViewPr>
      <p:cViewPr>
        <p:scale>
          <a:sx n="50" d="100"/>
          <a:sy n="50" d="100"/>
        </p:scale>
        <p:origin x="-2652" y="-7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A3587-F855-4965-98EB-314D4213146F}" type="datetimeFigureOut">
              <a:rPr lang="en-US" smtClean="0"/>
              <a:pPr/>
              <a:t>11/30/2010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13DD6-DB51-4C3A-8C92-4EA3195EF7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To Include</a:t>
            </a:r>
            <a:r>
              <a:rPr lang="en-US" b="1" baseline="0" dirty="0" smtClean="0"/>
              <a:t> Kids with Special Needs</a:t>
            </a:r>
          </a:p>
          <a:p>
            <a:endParaRPr lang="en-US" b="1" baseline="0" dirty="0" smtClean="0"/>
          </a:p>
          <a:p>
            <a:r>
              <a:rPr lang="en-US" dirty="0" smtClean="0"/>
              <a:t>Tips on including kids</a:t>
            </a:r>
            <a:r>
              <a:rPr lang="en-US" baseline="0" dirty="0" smtClean="0"/>
              <a:t> with special needs.</a:t>
            </a:r>
          </a:p>
          <a:p>
            <a:r>
              <a:rPr lang="en-US" baseline="0" dirty="0" smtClean="0"/>
              <a:t>http://www.walkwithmeonline.org/support/specialneeds.asp</a:t>
            </a:r>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solidFill>
                  <a:srgbClr val="FFFFFF"/>
                </a:solidFill>
                <a:effectLst>
                  <a:outerShdw blurRad="38100" dist="38100" dir="2700000" algn="tl">
                    <a:srgbClr val="000000">
                      <a:alpha val="43137"/>
                    </a:srgbClr>
                  </a:outerShdw>
                </a:effectLst>
                <a:latin typeface="Cooper Black" pitchFamily="18" charset="0"/>
              </a:rPr>
              <a:t>Mental</a:t>
            </a:r>
            <a:r>
              <a:rPr lang="en-US" b="1" baseline="0" dirty="0" smtClean="0">
                <a:solidFill>
                  <a:srgbClr val="FFFFFF"/>
                </a:solidFill>
                <a:effectLst>
                  <a:outerShdw blurRad="38100" dist="38100" dir="2700000" algn="tl">
                    <a:srgbClr val="000000">
                      <a:alpha val="43137"/>
                    </a:srgbClr>
                  </a:outerShdw>
                </a:effectLst>
                <a:latin typeface="Cooper Black" pitchFamily="18" charset="0"/>
              </a:rPr>
              <a:t> Impairments</a:t>
            </a:r>
            <a:endParaRPr lang="en-US" b="1" dirty="0" smtClean="0">
              <a:solidFill>
                <a:srgbClr val="FFFFFF"/>
              </a:solidFill>
              <a:effectLst/>
              <a:latin typeface="Cooper Black" pitchFamily="18" charset="0"/>
            </a:endParaRPr>
          </a:p>
          <a:p>
            <a:pPr>
              <a:buFont typeface="Arial" pitchFamily="34" charset="0"/>
              <a:buChar char="•"/>
            </a:pPr>
            <a:endParaRPr lang="en-US" dirty="0" smtClean="0">
              <a:solidFill>
                <a:srgbClr val="FFFFFF"/>
              </a:solidFill>
              <a:effectLst>
                <a:outerShdw blurRad="38100" dist="38100" dir="2700000" algn="tl">
                  <a:srgbClr val="000000">
                    <a:alpha val="43137"/>
                  </a:srgbClr>
                </a:outerShdw>
              </a:effectLst>
              <a:latin typeface="Cooper Black" pitchFamily="18" charset="0"/>
            </a:endParaRP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A </a:t>
            </a:r>
            <a:r>
              <a:rPr lang="en-US" dirty="0" smtClean="0">
                <a:solidFill>
                  <a:srgbClr val="FFFFFF"/>
                </a:solidFill>
                <a:effectLst>
                  <a:outerShdw blurRad="38100" dist="38100" dir="2700000" algn="tl">
                    <a:srgbClr val="000000">
                      <a:alpha val="43137"/>
                    </a:srgbClr>
                  </a:outerShdw>
                </a:effectLst>
                <a:latin typeface="Cooper Black" pitchFamily="18" charset="0"/>
              </a:rPr>
              <a:t>child may benefit from a program that is designed especially for children with mental impairments. </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There are websites such as Faith Alive Christian Resources that have information and sample curriculum materials. </a:t>
            </a:r>
            <a:endParaRPr lang="en-US" dirty="0" smtClean="0"/>
          </a:p>
          <a:p>
            <a:pPr>
              <a:buFont typeface="Arial" pitchFamily="34" charset="0"/>
              <a:buNone/>
            </a:pPr>
            <a:r>
              <a:rPr lang="en-US" baseline="0" dirty="0" smtClean="0"/>
              <a:t>   -- </a:t>
            </a:r>
            <a:r>
              <a:rPr lang="en-US" dirty="0" smtClean="0"/>
              <a:t>The older elementary-age child may benefit more</a:t>
            </a:r>
            <a:r>
              <a:rPr lang="en-US" baseline="0" dirty="0" smtClean="0"/>
              <a:t> from a program such as Friendship, which is designed especially for      </a:t>
            </a:r>
          </a:p>
          <a:p>
            <a:pPr>
              <a:buFont typeface="Arial" pitchFamily="34" charset="0"/>
              <a:buNone/>
            </a:pPr>
            <a:r>
              <a:rPr lang="en-US" baseline="0" dirty="0" smtClean="0"/>
              <a:t>      children with mental impairments.</a:t>
            </a:r>
          </a:p>
          <a:p>
            <a:pPr>
              <a:buFont typeface="Arial" pitchFamily="34" charset="0"/>
              <a:buNone/>
            </a:pPr>
            <a:r>
              <a:rPr lang="en-US" baseline="0" dirty="0" smtClean="0"/>
              <a:t>   -- click here to visit their website </a:t>
            </a:r>
            <a:r>
              <a:rPr lang="en-US" b="1" baseline="0" dirty="0" smtClean="0"/>
              <a:t>www.faithaliveresources.org.</a:t>
            </a:r>
          </a:p>
          <a:p>
            <a:pPr>
              <a:buFont typeface="Arial" pitchFamily="34" charset="0"/>
              <a:buNone/>
            </a:pPr>
            <a:endParaRPr lang="en-US" b="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Physical Disabilities</a:t>
            </a:r>
          </a:p>
          <a:p>
            <a:pPr>
              <a:buFont typeface="Arial" pitchFamily="34" charset="0"/>
              <a:buChar char="•"/>
            </a:pPr>
            <a:endParaRPr lang="en-US" dirty="0" smtClean="0"/>
          </a:p>
          <a:p>
            <a:pPr>
              <a:buFont typeface="Arial" pitchFamily="34" charset="0"/>
              <a:buChar cha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 A variety of conditions and diseases usually present at birth or as a result of injury.</a:t>
            </a:r>
          </a:p>
          <a:p>
            <a:pPr>
              <a:buFont typeface="Arial" pitchFamily="34" charset="0"/>
              <a:buChar cha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 It’s important to work with the family to understand specific needs.</a:t>
            </a:r>
          </a:p>
          <a:p>
            <a:pPr>
              <a:buFont typeface="Arial" pitchFamily="34" charset="0"/>
              <a:buChar char="•"/>
            </a:pP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 Provide a safe physical environment and encouragement for the child to be independent.</a:t>
            </a:r>
          </a:p>
          <a:p>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solidFill>
                  <a:srgbClr val="FFFFFF"/>
                </a:solidFill>
                <a:effectLst>
                  <a:outerShdw blurRad="38100" dist="38100" dir="2700000" algn="tl">
                    <a:srgbClr val="000000">
                      <a:alpha val="43137"/>
                    </a:srgbClr>
                  </a:outerShdw>
                </a:effectLst>
                <a:latin typeface="Cooper Black" pitchFamily="18" charset="0"/>
              </a:rPr>
              <a:t>Handling</a:t>
            </a:r>
            <a:r>
              <a:rPr lang="en-US" b="1" baseline="0" dirty="0" smtClean="0">
                <a:solidFill>
                  <a:srgbClr val="FFFFFF"/>
                </a:solidFill>
                <a:effectLst>
                  <a:outerShdw blurRad="38100" dist="38100" dir="2700000" algn="tl">
                    <a:srgbClr val="000000">
                      <a:alpha val="43137"/>
                    </a:srgbClr>
                  </a:outerShdw>
                </a:effectLst>
                <a:latin typeface="Cooper Black" pitchFamily="18" charset="0"/>
              </a:rPr>
              <a:t> Physical Disabilities</a:t>
            </a:r>
          </a:p>
          <a:p>
            <a:pPr>
              <a:buFont typeface="Arial" pitchFamily="34" charset="0"/>
              <a:buNone/>
            </a:pPr>
            <a:endParaRPr lang="en-US" b="1" dirty="0" smtClean="0">
              <a:solidFill>
                <a:srgbClr val="FFFFFF"/>
              </a:solidFill>
              <a:effectLst>
                <a:outerShdw blurRad="38100" dist="38100" dir="2700000" algn="tl">
                  <a:srgbClr val="000000">
                    <a:alpha val="43137"/>
                  </a:srgbClr>
                </a:outerShdw>
              </a:effectLst>
              <a:latin typeface="Cooper Black" pitchFamily="18" charset="0"/>
            </a:endParaRP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a:t>
            </a:r>
            <a:r>
              <a:rPr lang="en-US" b="1" dirty="0" smtClean="0">
                <a:solidFill>
                  <a:srgbClr val="FFFFFF"/>
                </a:solidFill>
                <a:effectLst>
                  <a:outerShdw blurRad="38100" dist="38100" dir="2700000" algn="tl">
                    <a:srgbClr val="000000">
                      <a:alpha val="43137"/>
                    </a:srgbClr>
                  </a:outerShdw>
                </a:effectLst>
                <a:latin typeface="Cooper Black" pitchFamily="18" charset="0"/>
              </a:rPr>
              <a:t>Older children may be self-conscious about talking or asking questions about a physical disability </a:t>
            </a:r>
          </a:p>
          <a:p>
            <a:pPr>
              <a:buFont typeface="Arial" pitchFamily="34" charset="0"/>
              <a:buChar char="•"/>
            </a:pPr>
            <a:r>
              <a:rPr lang="en-US" b="1" dirty="0" smtClean="0">
                <a:solidFill>
                  <a:srgbClr val="FFFFFF"/>
                </a:solidFill>
                <a:effectLst>
                  <a:outerShdw blurRad="38100" dist="38100" dir="2700000" algn="tl">
                    <a:srgbClr val="000000">
                      <a:alpha val="43137"/>
                    </a:srgbClr>
                  </a:outerShdw>
                </a:effectLst>
                <a:latin typeface="Cooper Black" pitchFamily="18" charset="0"/>
              </a:rPr>
              <a:t> Help them to be comfortable enough to break down barriers.</a:t>
            </a:r>
          </a:p>
          <a:p>
            <a:pPr>
              <a:buFont typeface="Arial" pitchFamily="34" charset="0"/>
              <a:buChar char="•"/>
            </a:pPr>
            <a:r>
              <a:rPr lang="en-US" b="1" dirty="0" smtClean="0">
                <a:solidFill>
                  <a:srgbClr val="FFFFFF"/>
                </a:solidFill>
                <a:effectLst>
                  <a:outerShdw blurRad="38100" dist="38100" dir="2700000" algn="tl">
                    <a:srgbClr val="000000">
                      <a:alpha val="43137"/>
                    </a:srgbClr>
                  </a:outerShdw>
                </a:effectLst>
                <a:latin typeface="Cooper Black" pitchFamily="18" charset="0"/>
              </a:rPr>
              <a:t> Encourage the child with a disability to become the expert by helping others understand.</a:t>
            </a:r>
          </a:p>
          <a:p>
            <a:pPr>
              <a:buFont typeface="Arial" pitchFamily="34" charset="0"/>
              <a:buChar char="•"/>
            </a:pPr>
            <a:r>
              <a:rPr lang="en-US" b="1" dirty="0" smtClean="0">
                <a:solidFill>
                  <a:srgbClr val="FFFFFF"/>
                </a:solidFill>
                <a:effectLst>
                  <a:outerShdw blurRad="38100" dist="38100" dir="2700000" algn="tl">
                    <a:srgbClr val="000000">
                      <a:alpha val="43137"/>
                    </a:srgbClr>
                  </a:outerShdw>
                </a:effectLst>
                <a:latin typeface="Cooper Black" pitchFamily="18" charset="0"/>
              </a:rPr>
              <a:t> Each child can experience God’s unconditional love through your faith in action.</a:t>
            </a:r>
          </a:p>
          <a:p>
            <a:endParaRPr lang="en-US" b="1"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More Tips . . .</a:t>
            </a:r>
          </a:p>
          <a:p>
            <a:endParaRPr lang="en-US" b="1" dirty="0"/>
          </a:p>
          <a:p>
            <a:pPr>
              <a:buFont typeface="Arial" pitchFamily="34" charset="0"/>
              <a:buChar char="•"/>
            </a:pPr>
            <a:r>
              <a:rPr lang="en-US" sz="1200" dirty="0" smtClean="0">
                <a:ln w="18415" cmpd="sng">
                  <a:solidFill>
                    <a:srgbClr val="FFFFFF"/>
                  </a:solidFill>
                  <a:prstDash val="solid"/>
                </a:ln>
                <a:solidFill>
                  <a:srgbClr val="FFFFFF"/>
                </a:solidFill>
                <a:effectLst/>
                <a:latin typeface="Comic Sans MS" pitchFamily="66" charset="0"/>
              </a:rPr>
              <a:t> </a:t>
            </a:r>
            <a:r>
              <a:rPr lang="en-US" sz="1200" b="1" dirty="0" smtClean="0">
                <a:ln w="18415" cmpd="sng">
                  <a:solidFill>
                    <a:srgbClr val="FFFFFF"/>
                  </a:solidFill>
                  <a:prstDash val="solid"/>
                </a:ln>
                <a:solidFill>
                  <a:srgbClr val="FFFFFF"/>
                </a:solidFill>
                <a:effectLst/>
                <a:latin typeface="Comic Sans MS" pitchFamily="66" charset="0"/>
              </a:rPr>
              <a:t>Enlarge visuals and use sign language for some of the songs.</a:t>
            </a:r>
          </a:p>
          <a:p>
            <a:pPr>
              <a:buFont typeface="Arial" pitchFamily="34" charset="0"/>
              <a:buChar char="•"/>
            </a:pPr>
            <a:r>
              <a:rPr lang="en-US" sz="1200" b="1" dirty="0" smtClean="0">
                <a:ln w="18415" cmpd="sng">
                  <a:solidFill>
                    <a:srgbClr val="FFFFFF"/>
                  </a:solidFill>
                  <a:prstDash val="solid"/>
                </a:ln>
                <a:solidFill>
                  <a:srgbClr val="FFFFFF"/>
                </a:solidFill>
                <a:effectLst/>
                <a:latin typeface="Comic Sans MS" pitchFamily="66" charset="0"/>
              </a:rPr>
              <a:t> Be aware of food allergies when serving snacks.</a:t>
            </a:r>
          </a:p>
          <a:p>
            <a:pPr>
              <a:buFont typeface="Arial" pitchFamily="34" charset="0"/>
              <a:buChar char="•"/>
            </a:pPr>
            <a:r>
              <a:rPr lang="en-US" sz="1200" b="1" dirty="0" smtClean="0">
                <a:ln w="18415" cmpd="sng">
                  <a:solidFill>
                    <a:srgbClr val="FFFFFF"/>
                  </a:solidFill>
                  <a:prstDash val="solid"/>
                </a:ln>
                <a:solidFill>
                  <a:srgbClr val="FFFFFF"/>
                </a:solidFill>
                <a:effectLst/>
                <a:latin typeface="Comic Sans MS" pitchFamily="66" charset="0"/>
              </a:rPr>
              <a:t> Have someone demonstrate how a wheelchair works to educate children’s curiosity.</a:t>
            </a:r>
          </a:p>
          <a:p>
            <a:endParaRPr lang="en-US" b="1"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pc="50" dirty="0" smtClean="0">
                <a:ln w="12700" cmpd="sng">
                  <a:noFill/>
                  <a:prstDash val="solid"/>
                </a:ln>
                <a:solidFill>
                  <a:srgbClr val="FFFF00"/>
                </a:solidFill>
                <a:effectLst>
                  <a:glow rad="53100">
                    <a:schemeClr val="accent6">
                      <a:satMod val="180000"/>
                      <a:alpha val="30000"/>
                    </a:schemeClr>
                  </a:glow>
                </a:effectLst>
                <a:latin typeface="Cooper Black" pitchFamily="18" charset="0"/>
              </a:rPr>
              <a:t>Helping Kids Include Kids With Disabilities </a:t>
            </a:r>
            <a:r>
              <a:rPr lang="en-US" sz="1200" dirty="0" smtClean="0">
                <a:solidFill>
                  <a:srgbClr val="FFFFFF"/>
                </a:solidFill>
                <a:effectLst>
                  <a:outerShdw blurRad="38100" dist="38100" dir="2700000" algn="tl">
                    <a:srgbClr val="000000">
                      <a:alpha val="43137"/>
                    </a:srgbClr>
                  </a:outerShdw>
                </a:effectLst>
              </a:rPr>
              <a:t>is a how-to manual for teachers of children offering tips and short plan sessions for helping groups of children understand and welcome a child with a disability.</a:t>
            </a:r>
            <a:endParaRPr lang="en-US" sz="1200" smtClean="0">
              <a:solidFill>
                <a:srgbClr val="FFFFFF"/>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Tips to Include Kids</a:t>
            </a:r>
          </a:p>
          <a:p>
            <a:pPr>
              <a:buFont typeface="Arial" pitchFamily="34" charset="0"/>
              <a:buNone/>
            </a:pPr>
            <a:endParaRPr lang="en-US" b="1" dirty="0" smtClean="0"/>
          </a:p>
          <a:p>
            <a:pPr>
              <a:buFont typeface="Arial" pitchFamily="34" charset="0"/>
              <a:buNone/>
            </a:pPr>
            <a:r>
              <a:rPr lang="en-US" dirty="0" smtClean="0"/>
              <a:t>It’s natural</a:t>
            </a:r>
            <a:r>
              <a:rPr lang="en-US" baseline="0" dirty="0" smtClean="0"/>
              <a:t> to have some feelings of uneasiness about working with children who have special needs, but these fears will quickly disappear as you gain some experience.  Seeking the advice and help of the child’s family is a first critical step.</a:t>
            </a:r>
          </a:p>
          <a:p>
            <a:pPr>
              <a:buFont typeface="Arial" pitchFamily="34" charset="0"/>
              <a:buNone/>
            </a:pPr>
            <a:r>
              <a:rPr lang="en-US" baseline="0" dirty="0" smtClean="0"/>
              <a:t>Family members and other resourceful people in your church family can help you meet the child’s needs with sensitivity.</a:t>
            </a:r>
          </a:p>
          <a:p>
            <a:pPr>
              <a:buFont typeface="Arial" pitchFamily="34" charset="0"/>
              <a:buNone/>
            </a:pPr>
            <a:endParaRPr lang="en-US" baseline="0" dirty="0" smtClean="0"/>
          </a:p>
          <a:p>
            <a:pPr>
              <a:buFont typeface="Arial" pitchFamily="34" charset="0"/>
              <a:buChar char="•"/>
            </a:pPr>
            <a:r>
              <a:rPr lang="en-US" sz="1200" dirty="0" smtClean="0">
                <a:solidFill>
                  <a:srgbClr val="FFFFFF"/>
                </a:solidFill>
                <a:effectLst>
                  <a:outerShdw blurRad="38100" dist="38100" dir="2700000" algn="tl">
                    <a:srgbClr val="000000">
                      <a:alpha val="43137"/>
                    </a:srgbClr>
                  </a:outerShdw>
                </a:effectLst>
                <a:latin typeface="Cooper Black" pitchFamily="18" charset="0"/>
              </a:rPr>
              <a:t> Provide a warm and welcoming environment in church &amp; school programs for children with special needs. </a:t>
            </a:r>
          </a:p>
          <a:p>
            <a:pPr>
              <a:buFont typeface="Arial" pitchFamily="34" charset="0"/>
              <a:buChar char="•"/>
            </a:pPr>
            <a:r>
              <a:rPr lang="en-US" sz="1200" dirty="0" smtClean="0">
                <a:solidFill>
                  <a:srgbClr val="FFFFFF"/>
                </a:solidFill>
                <a:effectLst>
                  <a:outerShdw blurRad="38100" dist="38100" dir="2700000" algn="tl">
                    <a:srgbClr val="000000">
                      <a:alpha val="43137"/>
                    </a:srgbClr>
                  </a:outerShdw>
                </a:effectLst>
                <a:latin typeface="Cooper Black" pitchFamily="18" charset="0"/>
              </a:rPr>
              <a:t> It is a wonderful way to show that every child can receive God’s promises and serve in God’s kingdom.</a:t>
            </a:r>
          </a:p>
          <a:p>
            <a:pPr>
              <a:buFont typeface="Arial" pitchFamily="34" charset="0"/>
              <a:buChar char="•"/>
            </a:pPr>
            <a:r>
              <a:rPr lang="en-US" sz="1200" dirty="0" smtClean="0">
                <a:solidFill>
                  <a:srgbClr val="FFFFFF"/>
                </a:solidFill>
                <a:effectLst>
                  <a:outerShdw blurRad="38100" dist="38100" dir="2700000" algn="tl">
                    <a:srgbClr val="000000">
                      <a:alpha val="43137"/>
                    </a:srgbClr>
                  </a:outerShdw>
                </a:effectLst>
                <a:latin typeface="Cooper Black" pitchFamily="18" charset="0"/>
              </a:rPr>
              <a:t> Seek advice and help of the child’s family.</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effectLst>
                  <a:outerShdw blurRad="38100" dist="38100" dir="2700000" algn="tl">
                    <a:srgbClr val="000000">
                      <a:alpha val="43137"/>
                    </a:srgbClr>
                  </a:outerShdw>
                </a:effectLst>
                <a:latin typeface="Cooper Black" pitchFamily="18" charset="0"/>
              </a:rPr>
              <a:t>More</a:t>
            </a:r>
            <a:r>
              <a:rPr lang="en-US" sz="1200" b="1" baseline="0" dirty="0" smtClean="0">
                <a:effectLst>
                  <a:outerShdw blurRad="38100" dist="38100" dir="2700000" algn="tl">
                    <a:srgbClr val="000000">
                      <a:alpha val="43137"/>
                    </a:srgbClr>
                  </a:outerShdw>
                </a:effectLst>
                <a:latin typeface="Cooper Black" pitchFamily="18" charset="0"/>
              </a:rPr>
              <a:t> Tips . . .</a:t>
            </a:r>
            <a:endParaRPr lang="en-US" sz="1200" b="1" dirty="0" smtClean="0">
              <a:effectLst/>
              <a:latin typeface="Cooper Black"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rgbClr val="FFFFFF"/>
              </a:solidFill>
              <a:effectLst>
                <a:outerShdw blurRad="38100" dist="38100" dir="2700000" algn="tl">
                  <a:srgbClr val="000000">
                    <a:alpha val="43137"/>
                  </a:srgbClr>
                </a:outerShdw>
              </a:effectLst>
              <a:latin typeface="Cooper Black"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FFFF"/>
                </a:solidFill>
                <a:effectLst>
                  <a:outerShdw blurRad="38100" dist="38100" dir="2700000" algn="tl">
                    <a:srgbClr val="000000">
                      <a:alpha val="43137"/>
                    </a:srgbClr>
                  </a:outerShdw>
                </a:effectLst>
                <a:latin typeface="Cooper Black" pitchFamily="18" charset="0"/>
              </a:rPr>
              <a:t>The acceptance of the child with special needs helps the child to be accepted by a group.</a:t>
            </a:r>
            <a:endParaRPr lang="en-US" sz="1200" dirty="0" smtClean="0">
              <a:effectLst>
                <a:outerShdw blurRad="38100" dist="38100" dir="2700000" algn="tl">
                  <a:srgbClr val="000000">
                    <a:alpha val="43137"/>
                  </a:srgbClr>
                </a:outerShdw>
              </a:effectLst>
              <a:latin typeface="Cooper Black" pitchFamily="18" charset="0"/>
            </a:endParaRPr>
          </a:p>
          <a:p>
            <a:pPr>
              <a:buFont typeface="Arial" pitchFamily="34" charset="0"/>
              <a:buChar char="•"/>
            </a:pPr>
            <a:r>
              <a:rPr lang="en-US" sz="1200" dirty="0" smtClean="0">
                <a:effectLst>
                  <a:outerShdw blurRad="38100" dist="38100" dir="2700000" algn="tl">
                    <a:srgbClr val="000000">
                      <a:alpha val="43137"/>
                    </a:srgbClr>
                  </a:outerShdw>
                </a:effectLst>
                <a:latin typeface="Cooper Black" pitchFamily="18" charset="0"/>
              </a:rPr>
              <a:t> Get to know the child as a unique person</a:t>
            </a:r>
            <a:r>
              <a:rPr lang="en-US" sz="1200" baseline="0" dirty="0" smtClean="0">
                <a:effectLst>
                  <a:outerShdw blurRad="38100" dist="38100" dir="2700000" algn="tl">
                    <a:srgbClr val="000000">
                      <a:alpha val="43137"/>
                    </a:srgbClr>
                  </a:outerShdw>
                </a:effectLst>
                <a:latin typeface="Cooper Black" pitchFamily="18" charset="0"/>
              </a:rPr>
              <a:t> – </a:t>
            </a:r>
            <a:r>
              <a:rPr lang="en-US" dirty="0" smtClean="0"/>
              <a:t>You will soon realize the</a:t>
            </a:r>
            <a:r>
              <a:rPr lang="en-US" baseline="0" dirty="0" smtClean="0"/>
              <a:t> child is more like other children than different. Eye-level contact and a warm smile can communicate an open invitation to get acquainted.</a:t>
            </a:r>
            <a:endParaRPr lang="en-US" sz="1200" dirty="0" smtClean="0">
              <a:effectLst>
                <a:outerShdw blurRad="38100" dist="38100" dir="2700000" algn="tl">
                  <a:srgbClr val="000000">
                    <a:alpha val="43137"/>
                  </a:srgbClr>
                </a:outerShdw>
              </a:effectLst>
              <a:latin typeface="Cooper Black" pitchFamily="18" charset="0"/>
            </a:endParaRPr>
          </a:p>
          <a:p>
            <a:pPr>
              <a:buFont typeface="Arial" pitchFamily="34" charset="0"/>
              <a:buChar char="•"/>
            </a:pPr>
            <a:r>
              <a:rPr lang="en-US" sz="1200" dirty="0" smtClean="0">
                <a:effectLst>
                  <a:outerShdw blurRad="38100" dist="38100" dir="2700000" algn="tl">
                    <a:srgbClr val="000000">
                      <a:alpha val="43137"/>
                    </a:srgbClr>
                  </a:outerShdw>
                </a:effectLst>
                <a:latin typeface="Cooper Black" pitchFamily="18" charset="0"/>
              </a:rPr>
              <a:t> Use age-appropriate language and activities.</a:t>
            </a:r>
          </a:p>
          <a:p>
            <a:pPr>
              <a:buFont typeface="Arial" pitchFamily="34" charset="0"/>
              <a:buChar char="•"/>
            </a:pPr>
            <a:r>
              <a:rPr lang="en-US" sz="1200" dirty="0" smtClean="0">
                <a:effectLst>
                  <a:outerShdw blurRad="38100" dist="38100" dir="2700000" algn="tl">
                    <a:srgbClr val="000000">
                      <a:alpha val="43137"/>
                    </a:srgbClr>
                  </a:outerShdw>
                </a:effectLst>
                <a:latin typeface="Cooper Black" pitchFamily="18" charset="0"/>
              </a:rPr>
              <a:t> Don’t do anything with the group that one child has no chance to do successfully.</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solidFill>
                  <a:srgbClr val="FFFFFF"/>
                </a:solidFill>
                <a:effectLst>
                  <a:outerShdw blurRad="38100" dist="38100" dir="2700000" algn="tl">
                    <a:srgbClr val="000000">
                      <a:alpha val="43137"/>
                    </a:srgbClr>
                  </a:outerShdw>
                </a:effectLst>
                <a:latin typeface="Calibri" pitchFamily="34" charset="0"/>
              </a:rPr>
              <a:t>Other</a:t>
            </a:r>
            <a:r>
              <a:rPr lang="en-US" b="1" baseline="0" dirty="0" smtClean="0">
                <a:solidFill>
                  <a:srgbClr val="FFFFFF"/>
                </a:solidFill>
                <a:effectLst>
                  <a:outerShdw blurRad="38100" dist="38100" dir="2700000" algn="tl">
                    <a:srgbClr val="000000">
                      <a:alpha val="43137"/>
                    </a:srgbClr>
                  </a:outerShdw>
                </a:effectLst>
                <a:latin typeface="Calibri" pitchFamily="34" charset="0"/>
              </a:rPr>
              <a:t> Tips . . .</a:t>
            </a:r>
            <a:endParaRPr lang="en-US" b="1" dirty="0" smtClean="0">
              <a:solidFill>
                <a:srgbClr val="FFFFFF"/>
              </a:solidFill>
              <a:effectLst/>
              <a:latin typeface="Calibri" pitchFamily="34" charset="0"/>
            </a:endParaRPr>
          </a:p>
          <a:p>
            <a:pPr>
              <a:buFont typeface="Arial" pitchFamily="34" charset="0"/>
              <a:buChar char="•"/>
            </a:pPr>
            <a:endParaRPr lang="en-US" b="0" dirty="0" smtClean="0">
              <a:solidFill>
                <a:srgbClr val="FFFFFF"/>
              </a:solidFill>
              <a:effectLst>
                <a:outerShdw blurRad="38100" dist="38100" dir="2700000" algn="tl">
                  <a:srgbClr val="000000">
                    <a:alpha val="43137"/>
                  </a:srgbClr>
                </a:outerShdw>
              </a:effectLst>
              <a:latin typeface="Calibri" pitchFamily="34" charset="0"/>
            </a:endParaRPr>
          </a:p>
          <a:p>
            <a:pPr>
              <a:buFont typeface="Arial" pitchFamily="34" charset="0"/>
              <a:buChar char="•"/>
            </a:pPr>
            <a:r>
              <a:rPr lang="en-US" b="0" dirty="0" smtClean="0">
                <a:solidFill>
                  <a:srgbClr val="FFFFFF"/>
                </a:solidFill>
                <a:effectLst>
                  <a:outerShdw blurRad="38100" dist="38100" dir="2700000" algn="tl">
                    <a:srgbClr val="000000">
                      <a:alpha val="43137"/>
                    </a:srgbClr>
                  </a:outerShdw>
                </a:effectLst>
                <a:latin typeface="Calibri" pitchFamily="34" charset="0"/>
              </a:rPr>
              <a:t> Respect child’s need to develop independence; be patient and praise child’s best effort.</a:t>
            </a:r>
          </a:p>
          <a:p>
            <a:pPr>
              <a:buFont typeface="Arial" pitchFamily="34" charset="0"/>
              <a:buChar char="•"/>
            </a:pPr>
            <a:r>
              <a:rPr lang="en-US" b="0" dirty="0" smtClean="0">
                <a:solidFill>
                  <a:srgbClr val="FFFFFF"/>
                </a:solidFill>
                <a:effectLst>
                  <a:outerShdw blurRad="38100" dist="38100" dir="2700000" algn="tl">
                    <a:srgbClr val="000000">
                      <a:alpha val="43137"/>
                    </a:srgbClr>
                  </a:outerShdw>
                </a:effectLst>
                <a:latin typeface="Calibri" pitchFamily="34" charset="0"/>
              </a:rPr>
              <a:t> Talk to the whole group about how everyone can be loving and kind to the person with special needs. </a:t>
            </a:r>
          </a:p>
          <a:p>
            <a:pPr>
              <a:buFont typeface="Arial" pitchFamily="34" charset="0"/>
              <a:buChar char="•"/>
            </a:pPr>
            <a:r>
              <a:rPr lang="en-US" b="0" dirty="0" smtClean="0">
                <a:solidFill>
                  <a:srgbClr val="FFFFFF"/>
                </a:solidFill>
                <a:effectLst>
                  <a:outerShdw blurRad="38100" dist="38100" dir="2700000" algn="tl">
                    <a:srgbClr val="000000">
                      <a:alpha val="43137"/>
                    </a:srgbClr>
                  </a:outerShdw>
                </a:effectLst>
                <a:latin typeface="Calibri" pitchFamily="34" charset="0"/>
              </a:rPr>
              <a:t> Keep communication open and honest between you and the child’s family.</a:t>
            </a:r>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Learning Disabilities</a:t>
            </a:r>
          </a:p>
          <a:p>
            <a:pPr>
              <a:buFont typeface="Arial" pitchFamily="34" charset="0"/>
              <a:buNone/>
            </a:pPr>
            <a:endParaRPr lang="en-US" b="1" dirty="0" smtClean="0"/>
          </a:p>
          <a:p>
            <a:pPr>
              <a:buFont typeface="Arial" pitchFamily="34" charset="0"/>
              <a:buNone/>
            </a:pPr>
            <a:r>
              <a:rPr lang="en-US" dirty="0" smtClean="0"/>
              <a:t>Learning disabilities affect a person’s ability</a:t>
            </a:r>
            <a:r>
              <a:rPr lang="en-US" baseline="0" dirty="0" smtClean="0"/>
              <a:t> to listen, think, speak, read, write, or do mathematical calculations.</a:t>
            </a:r>
          </a:p>
          <a:p>
            <a:pPr>
              <a:buFont typeface="Arial" pitchFamily="34" charset="0"/>
              <a:buNone/>
            </a:pPr>
            <a:r>
              <a:rPr lang="en-US" baseline="0" dirty="0" smtClean="0"/>
              <a:t>Therefore, preschool and kindergarten children need lots of encouragement and praise so they can experience the joy of learning new basic skills.</a:t>
            </a:r>
          </a:p>
          <a:p>
            <a:pPr>
              <a:buFont typeface="Arial" pitchFamily="34" charset="0"/>
              <a:buNone/>
            </a:pPr>
            <a:endParaRPr lang="en-US" baseline="0" dirty="0" smtClean="0"/>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Avoid putting an individual child in the spotlight.</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Pair up children to help each other on task’s that may prove difficult to one of them alone.</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Allow plenty of time for a child with learning disabilities to respond to a question, and provide visual prompts.</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D13DD6-DB51-4C3A-8C92-4EA3195EF73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solidFill>
                  <a:srgbClr val="FFFFFF"/>
                </a:solidFill>
                <a:effectLst>
                  <a:outerShdw blurRad="38100" dist="38100" dir="2700000" algn="tl">
                    <a:srgbClr val="000000">
                      <a:alpha val="43137"/>
                    </a:srgbClr>
                  </a:outerShdw>
                </a:effectLst>
                <a:latin typeface="Cooper Black" pitchFamily="18" charset="0"/>
              </a:rPr>
              <a:t>Learning</a:t>
            </a:r>
            <a:r>
              <a:rPr lang="en-US" b="1" baseline="0" dirty="0" smtClean="0">
                <a:solidFill>
                  <a:srgbClr val="FFFFFF"/>
                </a:solidFill>
                <a:effectLst>
                  <a:outerShdw blurRad="38100" dist="38100" dir="2700000" algn="tl">
                    <a:srgbClr val="000000">
                      <a:alpha val="43137"/>
                    </a:srgbClr>
                  </a:outerShdw>
                </a:effectLst>
                <a:latin typeface="Cooper Black" pitchFamily="18" charset="0"/>
              </a:rPr>
              <a:t> Disabilities</a:t>
            </a:r>
            <a:endParaRPr lang="en-US" b="1" dirty="0" smtClean="0">
              <a:solidFill>
                <a:srgbClr val="FFFFFF"/>
              </a:solidFill>
              <a:effectLst>
                <a:outerShdw blurRad="38100" dist="38100" dir="2700000" algn="tl">
                  <a:srgbClr val="000000">
                    <a:alpha val="43137"/>
                  </a:srgbClr>
                </a:outerShdw>
              </a:effectLst>
              <a:latin typeface="Cooper Black" pitchFamily="18" charset="0"/>
            </a:endParaRPr>
          </a:p>
          <a:p>
            <a:pPr>
              <a:buFont typeface="Arial" pitchFamily="34" charset="0"/>
              <a:buChar char="•"/>
            </a:pPr>
            <a:endParaRPr lang="en-US" dirty="0" smtClean="0">
              <a:solidFill>
                <a:srgbClr val="FFFFFF"/>
              </a:solidFill>
              <a:effectLst>
                <a:outerShdw blurRad="38100" dist="38100" dir="2700000" algn="tl">
                  <a:srgbClr val="000000">
                    <a:alpha val="43137"/>
                  </a:srgbClr>
                </a:outerShdw>
              </a:effectLst>
              <a:latin typeface="Cooper Black" pitchFamily="18" charset="0"/>
            </a:endParaRP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Repeat directions or write them on a chalkboard.</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Break tasks into smaller steps for older children.</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Offer a choice of activities.</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Provide help with tasks that require eye-hand coordination for younger children.</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Introduce key points and repeat them at summary time.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Attention Disorders</a:t>
            </a:r>
          </a:p>
          <a:p>
            <a:pPr>
              <a:buFont typeface="Arial" pitchFamily="34" charset="0"/>
              <a:buNone/>
            </a:pPr>
            <a:endParaRPr lang="en-US" b="1" dirty="0" smtClean="0"/>
          </a:p>
          <a:p>
            <a:pPr>
              <a:buFont typeface="Arial" pitchFamily="34" charset="0"/>
              <a:buNone/>
            </a:pPr>
            <a:r>
              <a:rPr lang="en-US" dirty="0" smtClean="0"/>
              <a:t>The terms Attention Deficit Disorder</a:t>
            </a:r>
            <a:r>
              <a:rPr lang="en-US" baseline="0" dirty="0" smtClean="0"/>
              <a:t> (ADD) or Attention Deficit Hyperactivity Disorder (ADHD) may be used to describe the child’s difficulty with staying on task.</a:t>
            </a:r>
          </a:p>
          <a:p>
            <a:endParaRPr lang="en-US" dirty="0" smtClean="0"/>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Children with attention disorders may be hyperactive, easily distracted, or impulsive.</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Things that benefit a child that has attention disorder are smaller classes, quieter classrooms, routines, limited distractions, peer helpers.</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Establish regular patterns and routines.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D13DD6-DB51-4C3A-8C92-4EA3195EF73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smtClean="0"/>
              <a:t>Attention Disorders</a:t>
            </a:r>
          </a:p>
          <a:p>
            <a:pPr>
              <a:buFont typeface="Arial" pitchFamily="34" charset="0"/>
              <a:buChar char="•"/>
            </a:pPr>
            <a:endParaRPr lang="en-US" dirty="0" smtClean="0"/>
          </a:p>
          <a:p>
            <a:pPr>
              <a:buFont typeface="Arial" pitchFamily="34" charset="0"/>
              <a:buChar char="•"/>
            </a:pPr>
            <a:r>
              <a:rPr lang="en-US" sz="1200" dirty="0" smtClean="0">
                <a:solidFill>
                  <a:srgbClr val="FFFFFF"/>
                </a:solidFill>
                <a:effectLst>
                  <a:outerShdw blurRad="38100" dist="38100" dir="2700000" algn="tl">
                    <a:srgbClr val="000000">
                      <a:alpha val="43137"/>
                    </a:srgbClr>
                  </a:outerShdw>
                </a:effectLst>
                <a:latin typeface="Cooper Black" pitchFamily="18" charset="0"/>
              </a:rPr>
              <a:t> Keep instructions and rules simple but remain firm about expectations. </a:t>
            </a:r>
          </a:p>
          <a:p>
            <a:pPr>
              <a:buFont typeface="Arial" pitchFamily="34" charset="0"/>
              <a:buChar char="•"/>
            </a:pPr>
            <a:r>
              <a:rPr lang="en-US" sz="1200" dirty="0" smtClean="0">
                <a:solidFill>
                  <a:srgbClr val="FFFFFF"/>
                </a:solidFill>
                <a:effectLst>
                  <a:outerShdw blurRad="38100" dist="38100" dir="2700000" algn="tl">
                    <a:srgbClr val="000000">
                      <a:alpha val="43137"/>
                    </a:srgbClr>
                  </a:outerShdw>
                </a:effectLst>
                <a:latin typeface="Cooper Black" pitchFamily="18" charset="0"/>
              </a:rPr>
              <a:t> Maintain eye contact with hyperactive children.</a:t>
            </a:r>
          </a:p>
          <a:p>
            <a:pPr>
              <a:buFont typeface="Arial" pitchFamily="34" charset="0"/>
              <a:buChar char="•"/>
            </a:pPr>
            <a:r>
              <a:rPr lang="en-US" sz="1200" dirty="0" smtClean="0">
                <a:solidFill>
                  <a:srgbClr val="FFFFFF"/>
                </a:solidFill>
                <a:effectLst>
                  <a:outerShdw blurRad="38100" dist="38100" dir="2700000" algn="tl">
                    <a:srgbClr val="000000">
                      <a:alpha val="43137"/>
                    </a:srgbClr>
                  </a:outerShdw>
                </a:effectLst>
                <a:latin typeface="Cooper Black" pitchFamily="18" charset="0"/>
              </a:rPr>
              <a:t> Keep a attitude positive to help other kids accept hyperactive  child too.</a:t>
            </a:r>
          </a:p>
          <a:p>
            <a:pPr>
              <a:buFont typeface="Arial" pitchFamily="34" charset="0"/>
              <a:buNone/>
            </a:pPr>
            <a:endParaRPr lang="en-US"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44D13DD6-DB51-4C3A-8C92-4EA3195EF73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Mental Impairments</a:t>
            </a:r>
          </a:p>
          <a:p>
            <a:endParaRPr lang="en-US" b="1" dirty="0" smtClean="0"/>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Mental impairments cause delays in most areas of development that includes development of intellectual and social skills.</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Repetition of songs, memory work</a:t>
            </a:r>
            <a:r>
              <a:rPr lang="en-US" baseline="0" dirty="0" smtClean="0">
                <a:solidFill>
                  <a:srgbClr val="FFFFFF"/>
                </a:solidFill>
                <a:effectLst>
                  <a:outerShdw blurRad="38100" dist="38100" dir="2700000" algn="tl">
                    <a:srgbClr val="000000">
                      <a:alpha val="43137"/>
                    </a:srgbClr>
                  </a:outerShdw>
                </a:effectLst>
                <a:latin typeface="Cooper Black" pitchFamily="18" charset="0"/>
              </a:rPr>
              <a:t> and</a:t>
            </a:r>
            <a:r>
              <a:rPr lang="en-US" dirty="0" smtClean="0">
                <a:solidFill>
                  <a:srgbClr val="FFFFFF"/>
                </a:solidFill>
                <a:effectLst>
                  <a:outerShdw blurRad="38100" dist="38100" dir="2700000" algn="tl">
                    <a:srgbClr val="000000">
                      <a:alpha val="43137"/>
                    </a:srgbClr>
                  </a:outerShdw>
                </a:effectLst>
                <a:latin typeface="Cooper Black" pitchFamily="18" charset="0"/>
              </a:rPr>
              <a:t> key points in stories will help the child learn and become part of the group.</a:t>
            </a:r>
          </a:p>
          <a:p>
            <a:pPr>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Cooper Black" pitchFamily="18" charset="0"/>
              </a:rPr>
              <a:t> Learn some of the basic signing language the child may also be learning.</a:t>
            </a:r>
          </a:p>
          <a:p>
            <a:endParaRPr lang="en-US" b="1" dirty="0" smtClean="0"/>
          </a:p>
        </p:txBody>
      </p:sp>
      <p:sp>
        <p:nvSpPr>
          <p:cNvPr id="4" name="Slide Number Placeholder 3"/>
          <p:cNvSpPr>
            <a:spLocks noGrp="1"/>
          </p:cNvSpPr>
          <p:nvPr>
            <p:ph type="sldNum" sz="quarter" idx="10"/>
          </p:nvPr>
        </p:nvSpPr>
        <p:spPr/>
        <p:txBody>
          <a:bodyPr/>
          <a:lstStyle/>
          <a:p>
            <a:fld id="{44D13DD6-DB51-4C3A-8C92-4EA3195EF73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81000"/>
            <a:ext cx="6248400" cy="2438400"/>
          </a:xfrm>
        </p:spPr>
        <p:txBody>
          <a:bodyPr/>
          <a:lstStyle>
            <a:lvl1pPr>
              <a:lnSpc>
                <a:spcPct val="80000"/>
              </a:lnSpc>
              <a:defRPr sz="4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457200" y="3352800"/>
            <a:ext cx="6140450" cy="6096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fld id="{E24D340E-3F14-457B-B1BE-4B94D2842047}" type="datetimeFigureOut">
              <a:rPr lang="en-US" smtClean="0"/>
              <a:pPr/>
              <a:t>11/30/2010</a:t>
            </a:fld>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solidFill>
                  <a:schemeClr val="tx1"/>
                </a:solidFill>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868363"/>
            <a:ext cx="1981200" cy="5151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68363"/>
            <a:ext cx="5791200" cy="51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2098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2098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4D340E-3F14-457B-B1BE-4B94D2842047}" type="datetimeFigureOut">
              <a:rPr lang="en-US" smtClean="0"/>
              <a:pPr/>
              <a:t>11/30/2010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94A97E-7A05-483F-B861-879DFE8E86BA}"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868363"/>
            <a:ext cx="7924800" cy="1311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2209800"/>
            <a:ext cx="79248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667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E24D340E-3F14-457B-B1BE-4B94D2842047}" type="datetimeFigureOut">
              <a:rPr lang="en-US" smtClean="0"/>
              <a:pPr/>
              <a:t>11/30/2010</a:t>
            </a:fld>
            <a:endParaRPr lang="en-US"/>
          </a:p>
        </p:txBody>
      </p:sp>
      <p:sp>
        <p:nvSpPr>
          <p:cNvPr id="1029" name="Rectangle 5"/>
          <p:cNvSpPr>
            <a:spLocks noGrp="1" noChangeArrowheads="1"/>
          </p:cNvSpPr>
          <p:nvPr>
            <p:ph type="ftr" sz="quarter" idx="3"/>
          </p:nvPr>
        </p:nvSpPr>
        <p:spPr bwMode="auto">
          <a:xfrm>
            <a:off x="4114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defRPr>
            </a:lvl1pPr>
          </a:lstStyle>
          <a:p>
            <a:fld id="{4194A97E-7A05-483F-B861-879DFE8E86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hyperlink" Target="http://www.faithaliveresource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09600"/>
            <a:ext cx="6248400" cy="2438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How To Include Kids With Special Needs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6" name="Subtitle 5"/>
          <p:cNvSpPr>
            <a:spLocks noGrp="1"/>
          </p:cNvSpPr>
          <p:nvPr>
            <p:ph type="subTitle" idx="1"/>
          </p:nvPr>
        </p:nvSpPr>
        <p:spPr>
          <a:xfrm>
            <a:off x="3581400" y="5791200"/>
            <a:ext cx="6140450" cy="1066800"/>
          </a:xfrm>
        </p:spPr>
        <p:txBody>
          <a:bodyPr/>
          <a:lstStyle/>
          <a:p>
            <a:pPr>
              <a:spcBef>
                <a:spcPts val="0"/>
              </a:spcBef>
            </a:pPr>
            <a:r>
              <a:rPr lang="en-US" sz="2400" b="1" dirty="0" smtClean="0">
                <a:solidFill>
                  <a:srgbClr val="FFFFFF"/>
                </a:solidFill>
                <a:effectLst>
                  <a:outerShdw blurRad="38100" dist="38100" dir="2700000" algn="tl">
                    <a:srgbClr val="000000">
                      <a:alpha val="43137"/>
                    </a:srgbClr>
                  </a:outerShdw>
                </a:effectLst>
              </a:rPr>
              <a:t>    </a:t>
            </a:r>
            <a:r>
              <a:rPr lang="en-US" sz="2400" b="1" dirty="0" smtClean="0">
                <a:solidFill>
                  <a:schemeClr val="accent2"/>
                </a:solidFill>
              </a:rPr>
              <a:t>Linda Mei Lin Koh</a:t>
            </a:r>
          </a:p>
          <a:p>
            <a:pPr>
              <a:spcBef>
                <a:spcPts val="0"/>
              </a:spcBef>
            </a:pPr>
            <a:r>
              <a:rPr lang="en-US" sz="2400" b="1" dirty="0" smtClean="0">
                <a:solidFill>
                  <a:schemeClr val="accent2"/>
                </a:solidFill>
              </a:rPr>
              <a:t>GC Children’s Ministries</a:t>
            </a:r>
            <a:endParaRPr lang="en-US" sz="2400" b="1" dirty="0">
              <a:solidFill>
                <a:schemeClr val="accent2"/>
              </a:solidFill>
            </a:endParaRPr>
          </a:p>
        </p:txBody>
      </p:sp>
      <p:pic>
        <p:nvPicPr>
          <p:cNvPr id="1026" name="Picture 2" descr="C:\Documents and Settings\KohL\Local Settings\Temporary Internet Files\Content.IE5\XNMKOYSY\MM900283685[1].gif"/>
          <p:cNvPicPr>
            <a:picLocks noChangeAspect="1" noChangeArrowheads="1" noCrop="1"/>
          </p:cNvPicPr>
          <p:nvPr/>
        </p:nvPicPr>
        <p:blipFill>
          <a:blip r:embed="rId3" cstate="print"/>
          <a:srcRect/>
          <a:stretch>
            <a:fillRect/>
          </a:stretch>
        </p:blipFill>
        <p:spPr bwMode="auto">
          <a:xfrm>
            <a:off x="381000" y="2667000"/>
            <a:ext cx="1524000" cy="2098261"/>
          </a:xfrm>
          <a:prstGeom prst="rect">
            <a:avLst/>
          </a:prstGeom>
          <a:noFill/>
          <a:effectLst>
            <a:glow rad="63500">
              <a:schemeClr val="accent2">
                <a:satMod val="175000"/>
                <a:alpha val="40000"/>
              </a:schemeClr>
            </a:glow>
          </a:effectLst>
        </p:spPr>
      </p:pic>
      <p:pic>
        <p:nvPicPr>
          <p:cNvPr id="1027" name="Picture 3" descr="C:\Documents and Settings\KohL\Local Settings\Temporary Internet Files\Content.IE5\8HEYEYT5\MC900060272[1].wmf"/>
          <p:cNvPicPr>
            <a:picLocks noChangeAspect="1" noChangeArrowheads="1"/>
          </p:cNvPicPr>
          <p:nvPr/>
        </p:nvPicPr>
        <p:blipFill>
          <a:blip r:embed="rId4" cstate="print">
            <a:lum bright="20000"/>
          </a:blip>
          <a:srcRect/>
          <a:stretch>
            <a:fillRect/>
          </a:stretch>
        </p:blipFill>
        <p:spPr bwMode="auto">
          <a:xfrm>
            <a:off x="7239000" y="4343400"/>
            <a:ext cx="1690069" cy="2345741"/>
          </a:xfrm>
          <a:prstGeom prst="rect">
            <a:avLst/>
          </a:prstGeom>
          <a:noFill/>
        </p:spPr>
      </p:pic>
      <p:sp>
        <p:nvSpPr>
          <p:cNvPr id="7" name="TextBox 6"/>
          <p:cNvSpPr txBox="1"/>
          <p:nvPr/>
        </p:nvSpPr>
        <p:spPr>
          <a:xfrm>
            <a:off x="3048000" y="4191000"/>
            <a:ext cx="4539833" cy="954107"/>
          </a:xfrm>
          <a:prstGeom prst="rect">
            <a:avLst/>
          </a:prstGeom>
          <a:noFill/>
        </p:spPr>
        <p:txBody>
          <a:bodyPr wrap="none" rtlCol="0">
            <a:spAutoFit/>
          </a:bodyPr>
          <a:lstStyle/>
          <a:p>
            <a:r>
              <a:rPr lang="en-US" sz="2800" b="1" dirty="0" smtClean="0">
                <a:solidFill>
                  <a:schemeClr val="accent2"/>
                </a:solidFill>
                <a:effectLst>
                  <a:outerShdw blurRad="38100" dist="38100" dir="2700000" algn="tl">
                    <a:srgbClr val="000000">
                      <a:alpha val="43137"/>
                    </a:srgbClr>
                  </a:outerShdw>
                </a:effectLst>
                <a:latin typeface="Calibri" pitchFamily="34" charset="0"/>
              </a:rPr>
              <a:t>CHM Leadership Certification</a:t>
            </a:r>
          </a:p>
          <a:p>
            <a:r>
              <a:rPr lang="en-US" sz="2800" b="1" dirty="0" smtClean="0">
                <a:solidFill>
                  <a:schemeClr val="accent2"/>
                </a:solidFill>
                <a:effectLst>
                  <a:outerShdw blurRad="38100" dist="38100" dir="2700000" algn="tl">
                    <a:srgbClr val="000000">
                      <a:alpha val="43137"/>
                    </a:srgbClr>
                  </a:outerShdw>
                </a:effectLst>
                <a:latin typeface="Calibri" pitchFamily="34" charset="0"/>
              </a:rPr>
              <a:t>      Level III, Course #7</a:t>
            </a:r>
            <a:endParaRPr lang="en-US" sz="3200" b="1" dirty="0">
              <a:solidFill>
                <a:schemeClr val="accent2"/>
              </a:solidFill>
              <a:effectLst>
                <a:outerShdw blurRad="38100" dist="38100" dir="2700000" algn="tl">
                  <a:srgbClr val="000000">
                    <a:alpha val="43137"/>
                  </a:srgbClr>
                </a:outerShdw>
              </a:effectLst>
              <a:latin typeface="Calibri" pitchFamily="34" charset="0"/>
            </a:endParaRPr>
          </a:p>
        </p:txBody>
      </p:sp>
      <p:pic>
        <p:nvPicPr>
          <p:cNvPr id="5" name="Picture 4" descr="gc002113.wmf"/>
          <p:cNvPicPr>
            <a:picLocks noChangeAspect="1"/>
          </p:cNvPicPr>
          <p:nvPr/>
        </p:nvPicPr>
        <p:blipFill>
          <a:blip r:embed="rId5" cstate="print"/>
          <a:stretch>
            <a:fillRect/>
          </a:stretch>
        </p:blipFill>
        <p:spPr>
          <a:xfrm>
            <a:off x="1524000" y="4419600"/>
            <a:ext cx="1832152" cy="2208298"/>
          </a:xfrm>
          <a:prstGeom prst="rect">
            <a:avLst/>
          </a:prstGeom>
          <a:effectLst>
            <a:glow rad="101600">
              <a:schemeClr val="accent2">
                <a:satMod val="175000"/>
                <a:alpha val="40000"/>
              </a:schemeClr>
            </a:glow>
          </a:effec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400800" cy="4876800"/>
          </a:xfrm>
        </p:spPr>
        <p:txBody>
          <a:bodyPr/>
          <a:lstStyle/>
          <a:p>
            <a:r>
              <a:rPr lang="en-US" dirty="0" smtClean="0">
                <a:solidFill>
                  <a:srgbClr val="FFFFFF"/>
                </a:solidFill>
                <a:effectLst>
                  <a:outerShdw blurRad="38100" dist="38100" dir="2700000" algn="tl">
                    <a:srgbClr val="000000">
                      <a:alpha val="43137"/>
                    </a:srgbClr>
                  </a:outerShdw>
                </a:effectLst>
                <a:latin typeface="Cooper Black" pitchFamily="18" charset="0"/>
              </a:rPr>
              <a:t>A child may benefit from a program that is designed especially for children with mental impairments. </a:t>
            </a:r>
          </a:p>
          <a:p>
            <a:r>
              <a:rPr lang="en-US" dirty="0" smtClean="0">
                <a:solidFill>
                  <a:srgbClr val="FFFFFF"/>
                </a:solidFill>
                <a:effectLst>
                  <a:outerShdw blurRad="38100" dist="38100" dir="2700000" algn="tl">
                    <a:srgbClr val="000000">
                      <a:alpha val="43137"/>
                    </a:srgbClr>
                  </a:outerShdw>
                </a:effectLst>
                <a:latin typeface="Cooper Black" pitchFamily="18" charset="0"/>
              </a:rPr>
              <a:t>There are websites such as Faith Alive Christian Resources that have information and sample curriculum materials. </a:t>
            </a:r>
            <a:r>
              <a:rPr lang="en-US" dirty="0" smtClean="0">
                <a:effectLst>
                  <a:outerShdw blurRad="38100" dist="38100" dir="2700000" algn="tl">
                    <a:srgbClr val="000000">
                      <a:alpha val="43137"/>
                    </a:srgbClr>
                  </a:outerShdw>
                </a:effectLst>
                <a:latin typeface="Cooper Black" pitchFamily="18" charset="0"/>
              </a:rPr>
              <a:t>(</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hlinkClick r:id="rId3"/>
              </a:rPr>
              <a:t>www.faithaliveresources.org</a:t>
            </a:r>
            <a:r>
              <a:rPr lang="en-US" b="1" dirty="0" smtClean="0">
                <a:effectLst>
                  <a:outerShdw blurRad="38100" dist="38100" dir="2700000" algn="tl">
                    <a:srgbClr val="000000">
                      <a:alpha val="43137"/>
                    </a:srgbClr>
                  </a:outerShdw>
                </a:effectLst>
                <a:latin typeface="Calibri" pitchFamily="34" charset="0"/>
              </a:rPr>
              <a:t>)</a:t>
            </a:r>
          </a:p>
          <a:p>
            <a:endParaRPr lang="en-US" dirty="0"/>
          </a:p>
        </p:txBody>
      </p:sp>
      <p:pic>
        <p:nvPicPr>
          <p:cNvPr id="4" name="Picture 3" descr="scan0001.jpg"/>
          <p:cNvPicPr>
            <a:picLocks noChangeAspect="1"/>
          </p:cNvPicPr>
          <p:nvPr/>
        </p:nvPicPr>
        <p:blipFill>
          <a:blip r:embed="rId4" cstate="print"/>
          <a:stretch>
            <a:fillRect/>
          </a:stretch>
        </p:blipFill>
        <p:spPr>
          <a:xfrm>
            <a:off x="228600" y="1447800"/>
            <a:ext cx="2362200" cy="4876800"/>
          </a:xfrm>
          <a:prstGeom prst="rect">
            <a:avLst/>
          </a:prstGeom>
          <a:ln w="57150">
            <a:solidFill>
              <a:srgbClr val="7030A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5257800" cy="685800"/>
          </a:xfrm>
        </p:spPr>
        <p:txBody>
          <a:bodyPr/>
          <a:lstStyle/>
          <a:p>
            <a:pPr algn="ctr"/>
            <a:r>
              <a:rPr lang="en-US" sz="5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Cooper Black" pitchFamily="18" charset="0"/>
              </a:rPr>
              <a:t>Physical Disabilities</a:t>
            </a:r>
            <a:endParaRPr lang="en-US" sz="5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Cooper Black" pitchFamily="18" charset="0"/>
            </a:endParaRPr>
          </a:p>
        </p:txBody>
      </p:sp>
      <p:sp>
        <p:nvSpPr>
          <p:cNvPr id="3" name="Content Placeholder 2"/>
          <p:cNvSpPr>
            <a:spLocks noGrp="1"/>
          </p:cNvSpPr>
          <p:nvPr>
            <p:ph idx="1"/>
          </p:nvPr>
        </p:nvSpPr>
        <p:spPr>
          <a:xfrm>
            <a:off x="304800" y="2133600"/>
            <a:ext cx="8458200" cy="3886200"/>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A variety of conditions and diseases usually present at birth or as a result of injury.</a:t>
            </a:r>
          </a:p>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It’s important to work with the family to understand specific needs.</a:t>
            </a:r>
          </a:p>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Provide a safe physical environment and encouragement for the child to be independent.</a:t>
            </a:r>
          </a:p>
          <a:p>
            <a:endParaRPr lang="en-US" dirty="0"/>
          </a:p>
        </p:txBody>
      </p:sp>
      <p:pic>
        <p:nvPicPr>
          <p:cNvPr id="2050" name="Picture 2" descr="C:\Documents and Settings\MugandaT\Local Settings\Temporary Internet Files\Content.IE5\PGRV89IT\MCBD07677_0000[1].wmf"/>
          <p:cNvPicPr>
            <a:picLocks noChangeAspect="1" noChangeArrowheads="1"/>
          </p:cNvPicPr>
          <p:nvPr/>
        </p:nvPicPr>
        <p:blipFill>
          <a:blip r:embed="rId3" cstate="print"/>
          <a:srcRect/>
          <a:stretch>
            <a:fillRect/>
          </a:stretch>
        </p:blipFill>
        <p:spPr bwMode="auto">
          <a:xfrm>
            <a:off x="6934200" y="152400"/>
            <a:ext cx="2061999" cy="1901342"/>
          </a:xfrm>
          <a:prstGeom prst="rect">
            <a:avLst/>
          </a:prstGeom>
          <a:noFill/>
        </p:spPr>
      </p:pic>
      <p:pic>
        <p:nvPicPr>
          <p:cNvPr id="2051" name="Picture 3" descr="C:\Documents and Settings\MugandaT\Local Settings\Temporary Internet Files\Content.IE5\483QW2N4\MCj00887520000[1].wmf"/>
          <p:cNvPicPr>
            <a:picLocks noChangeAspect="1" noChangeArrowheads="1"/>
          </p:cNvPicPr>
          <p:nvPr/>
        </p:nvPicPr>
        <p:blipFill>
          <a:blip r:embed="rId4" cstate="print"/>
          <a:srcRect/>
          <a:stretch>
            <a:fillRect/>
          </a:stretch>
        </p:blipFill>
        <p:spPr bwMode="auto">
          <a:xfrm>
            <a:off x="304800" y="152400"/>
            <a:ext cx="2057400" cy="196626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1066800"/>
          </a:xfrm>
          <a:prstGeom prst="rect">
            <a:avLst/>
          </a:prstGeom>
          <a:solidFill>
            <a:srgbClr val="8000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381000" y="457200"/>
            <a:ext cx="7239000" cy="5486400"/>
          </a:xfrm>
        </p:spPr>
        <p:txBody>
          <a:bodyPr/>
          <a:lstStyle/>
          <a:p>
            <a:r>
              <a:rPr lang="en-US" b="1" dirty="0" smtClean="0">
                <a:solidFill>
                  <a:srgbClr val="FFFFFF"/>
                </a:solidFill>
                <a:effectLst>
                  <a:outerShdw blurRad="38100" dist="38100" dir="2700000" algn="tl">
                    <a:srgbClr val="000000">
                      <a:alpha val="43137"/>
                    </a:srgbClr>
                  </a:outerShdw>
                </a:effectLst>
                <a:latin typeface="Arial Narrow" pitchFamily="34" charset="0"/>
              </a:rPr>
              <a:t>Older children may be self-conscious  about talking or asking questions about a physical disability.</a:t>
            </a:r>
          </a:p>
          <a:p>
            <a:r>
              <a:rPr lang="en-US" b="1" dirty="0" smtClean="0">
                <a:solidFill>
                  <a:srgbClr val="FFFFFF"/>
                </a:solidFill>
                <a:effectLst>
                  <a:outerShdw blurRad="38100" dist="38100" dir="2700000" algn="tl">
                    <a:srgbClr val="000000">
                      <a:alpha val="43137"/>
                    </a:srgbClr>
                  </a:outerShdw>
                </a:effectLst>
                <a:latin typeface="Arial Narrow" pitchFamily="34" charset="0"/>
              </a:rPr>
              <a:t>Help them to be comfortable enough to break down barriers.</a:t>
            </a:r>
          </a:p>
          <a:p>
            <a:r>
              <a:rPr lang="en-US" b="1" dirty="0" smtClean="0">
                <a:solidFill>
                  <a:srgbClr val="FFFFFF"/>
                </a:solidFill>
                <a:effectLst>
                  <a:outerShdw blurRad="38100" dist="38100" dir="2700000" algn="tl">
                    <a:srgbClr val="000000">
                      <a:alpha val="43137"/>
                    </a:srgbClr>
                  </a:outerShdw>
                </a:effectLst>
                <a:latin typeface="Arial Narrow" pitchFamily="34" charset="0"/>
              </a:rPr>
              <a:t>Encourage the child with a disability to become the expert by helping others understand.</a:t>
            </a:r>
          </a:p>
          <a:p>
            <a:r>
              <a:rPr lang="en-US" b="1" dirty="0" smtClean="0">
                <a:solidFill>
                  <a:srgbClr val="FFFFFF"/>
                </a:solidFill>
                <a:effectLst>
                  <a:outerShdw blurRad="38100" dist="38100" dir="2700000" algn="tl">
                    <a:srgbClr val="000000">
                      <a:alpha val="43137"/>
                    </a:srgbClr>
                  </a:outerShdw>
                </a:effectLst>
                <a:latin typeface="Arial Narrow" pitchFamily="34" charset="0"/>
              </a:rPr>
              <a:t>Each child can experience God’s unconditional love through your faith in action.</a:t>
            </a:r>
            <a:endParaRPr lang="en-US" b="1" dirty="0">
              <a:solidFill>
                <a:srgbClr val="FFFFFF"/>
              </a:solidFill>
              <a:effectLst>
                <a:outerShdw blurRad="38100" dist="38100" dir="2700000" algn="tl">
                  <a:srgbClr val="000000">
                    <a:alpha val="43137"/>
                  </a:srgbClr>
                </a:outerShdw>
              </a:effectLst>
              <a:latin typeface="Arial Narrow" pitchFamily="34" charset="0"/>
            </a:endParaRPr>
          </a:p>
        </p:txBody>
      </p:sp>
      <p:pic>
        <p:nvPicPr>
          <p:cNvPr id="1026" name="Picture 2" descr="C:\Documents and Settings\MugandaT\Local Settings\Temporary Internet Files\Content.IE5\PGRV89IT\MCHM00206_0000[1].wmf"/>
          <p:cNvPicPr>
            <a:picLocks noChangeAspect="1" noChangeArrowheads="1"/>
          </p:cNvPicPr>
          <p:nvPr/>
        </p:nvPicPr>
        <p:blipFill>
          <a:blip r:embed="rId3" cstate="print"/>
          <a:srcRect/>
          <a:stretch>
            <a:fillRect/>
          </a:stretch>
        </p:blipFill>
        <p:spPr bwMode="auto">
          <a:xfrm>
            <a:off x="7620000" y="990600"/>
            <a:ext cx="1314298" cy="2438400"/>
          </a:xfrm>
          <a:prstGeom prst="rect">
            <a:avLst/>
          </a:prstGeom>
          <a:noFill/>
        </p:spPr>
      </p:pic>
      <p:pic>
        <p:nvPicPr>
          <p:cNvPr id="1027" name="Picture 3" descr="C:\Documents and Settings\MugandaT\Local Settings\Temporary Internet Files\Content.IE5\483QW2N4\MCHM00198_0000[1].wmf"/>
          <p:cNvPicPr>
            <a:picLocks noChangeAspect="1" noChangeArrowheads="1"/>
          </p:cNvPicPr>
          <p:nvPr/>
        </p:nvPicPr>
        <p:blipFill>
          <a:blip r:embed="rId4" cstate="print"/>
          <a:srcRect/>
          <a:stretch>
            <a:fillRect/>
          </a:stretch>
        </p:blipFill>
        <p:spPr bwMode="auto">
          <a:xfrm>
            <a:off x="7543800" y="3657600"/>
            <a:ext cx="1493520" cy="2619451"/>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14600"/>
            <a:ext cx="8839200" cy="3810000"/>
          </a:xfrm>
        </p:spPr>
        <p:txBody>
          <a:bodyPr/>
          <a:lstStyle/>
          <a:p>
            <a:r>
              <a:rPr lang="en-US" sz="3600" dirty="0" smtClean="0">
                <a:ln w="18415" cmpd="sng">
                  <a:solidFill>
                    <a:srgbClr val="FFFFFF"/>
                  </a:solidFill>
                  <a:prstDash val="solid"/>
                </a:ln>
                <a:solidFill>
                  <a:srgbClr val="FFFFFF"/>
                </a:solidFill>
                <a:effectLst/>
                <a:latin typeface="Comic Sans MS" pitchFamily="66" charset="0"/>
              </a:rPr>
              <a:t>Enlarge visuals and use sign language for some of the songs.</a:t>
            </a:r>
          </a:p>
          <a:p>
            <a:r>
              <a:rPr lang="en-US" sz="3600" dirty="0" smtClean="0">
                <a:ln w="18415" cmpd="sng">
                  <a:solidFill>
                    <a:srgbClr val="FFFFFF"/>
                  </a:solidFill>
                  <a:prstDash val="solid"/>
                </a:ln>
                <a:solidFill>
                  <a:srgbClr val="FFFFFF"/>
                </a:solidFill>
                <a:effectLst/>
                <a:latin typeface="Comic Sans MS" pitchFamily="66" charset="0"/>
              </a:rPr>
              <a:t>Be aware of food allergies when serving snacks.</a:t>
            </a:r>
          </a:p>
          <a:p>
            <a:r>
              <a:rPr lang="en-US" sz="3600" dirty="0">
                <a:ln w="18415" cmpd="sng">
                  <a:solidFill>
                    <a:srgbClr val="FFFFFF"/>
                  </a:solidFill>
                  <a:prstDash val="solid"/>
                </a:ln>
                <a:solidFill>
                  <a:srgbClr val="FFFFFF"/>
                </a:solidFill>
                <a:effectLst/>
                <a:latin typeface="Comic Sans MS" pitchFamily="66" charset="0"/>
              </a:rPr>
              <a:t>H</a:t>
            </a:r>
            <a:r>
              <a:rPr lang="en-US" sz="3600" dirty="0" smtClean="0">
                <a:ln w="18415" cmpd="sng">
                  <a:solidFill>
                    <a:srgbClr val="FFFFFF"/>
                  </a:solidFill>
                  <a:prstDash val="solid"/>
                </a:ln>
                <a:solidFill>
                  <a:srgbClr val="FFFFFF"/>
                </a:solidFill>
                <a:effectLst/>
                <a:latin typeface="Comic Sans MS" pitchFamily="66" charset="0"/>
              </a:rPr>
              <a:t>ave someone demonstrate how a wheelchair works to educate children’s curiosity.</a:t>
            </a:r>
          </a:p>
          <a:p>
            <a:endParaRPr lang="en-US" sz="3600" dirty="0">
              <a:latin typeface="Comic Sans MS" pitchFamily="66" charset="0"/>
            </a:endParaRPr>
          </a:p>
        </p:txBody>
      </p:sp>
      <p:pic>
        <p:nvPicPr>
          <p:cNvPr id="4" name="Picture 4" descr="C:\Documents and Settings\MugandaT\Local Settings\Temporary Internet Files\Content.IE5\LAFWEBPL\MCj00891100000[1].wmf"/>
          <p:cNvPicPr>
            <a:picLocks noChangeAspect="1" noChangeArrowheads="1"/>
          </p:cNvPicPr>
          <p:nvPr/>
        </p:nvPicPr>
        <p:blipFill>
          <a:blip r:embed="rId3" cstate="print"/>
          <a:srcRect/>
          <a:stretch>
            <a:fillRect/>
          </a:stretch>
        </p:blipFill>
        <p:spPr bwMode="auto">
          <a:xfrm>
            <a:off x="1159328" y="228600"/>
            <a:ext cx="3184071" cy="1981200"/>
          </a:xfrm>
          <a:prstGeom prst="rect">
            <a:avLst/>
          </a:prstGeom>
          <a:noFill/>
        </p:spPr>
      </p:pic>
      <p:pic>
        <p:nvPicPr>
          <p:cNvPr id="5" name="Picture 5" descr="C:\Documents and Settings\MugandaT\Local Settings\Temporary Internet Files\Content.IE5\TZD9KBAT\MCj00887540000[1].wmf"/>
          <p:cNvPicPr>
            <a:picLocks noChangeAspect="1" noChangeArrowheads="1"/>
          </p:cNvPicPr>
          <p:nvPr/>
        </p:nvPicPr>
        <p:blipFill>
          <a:blip r:embed="rId4" cstate="print"/>
          <a:srcRect/>
          <a:stretch>
            <a:fillRect/>
          </a:stretch>
        </p:blipFill>
        <p:spPr bwMode="auto">
          <a:xfrm>
            <a:off x="4953000" y="228600"/>
            <a:ext cx="3200400" cy="1986332"/>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5867400" cy="5562600"/>
          </a:xfrm>
        </p:spPr>
        <p:txBody>
          <a:bodyPr/>
          <a:lstStyle/>
          <a:p>
            <a:r>
              <a:rPr lang="en-US" sz="3600" b="1" spc="50" dirty="0" smtClean="0">
                <a:ln w="12700" cmpd="sng">
                  <a:noFill/>
                  <a:prstDash val="solid"/>
                </a:ln>
                <a:solidFill>
                  <a:srgbClr val="FFFF00"/>
                </a:solidFill>
                <a:effectLst>
                  <a:glow rad="53100">
                    <a:schemeClr val="accent6">
                      <a:satMod val="180000"/>
                      <a:alpha val="30000"/>
                    </a:schemeClr>
                  </a:glow>
                </a:effectLst>
                <a:latin typeface="Cooper Black" pitchFamily="18" charset="0"/>
              </a:rPr>
              <a:t>Helping Kids Include Kids With Disabilities </a:t>
            </a:r>
            <a:r>
              <a:rPr lang="en-US" sz="3600" dirty="0" smtClean="0">
                <a:solidFill>
                  <a:srgbClr val="FFFFFF"/>
                </a:solidFill>
                <a:effectLst>
                  <a:outerShdw blurRad="38100" dist="38100" dir="2700000" algn="tl">
                    <a:srgbClr val="000000">
                      <a:alpha val="43137"/>
                    </a:srgbClr>
                  </a:outerShdw>
                </a:effectLst>
              </a:rPr>
              <a:t>is a how-to manual for teachers of children offering tips and short plan sessions for helping groups of children understand and welcome a child with a disability.</a:t>
            </a:r>
            <a:endParaRPr lang="en-US" sz="3600" dirty="0">
              <a:solidFill>
                <a:srgbClr val="FFFFFF"/>
              </a:solidFill>
              <a:effectLst>
                <a:outerShdw blurRad="38100" dist="38100" dir="2700000" algn="tl">
                  <a:srgbClr val="000000">
                    <a:alpha val="43137"/>
                  </a:srgbClr>
                </a:outerShdw>
              </a:effectLst>
            </a:endParaRPr>
          </a:p>
        </p:txBody>
      </p:sp>
      <p:pic>
        <p:nvPicPr>
          <p:cNvPr id="4" name="Picture 3" descr="kidsdisabilites.jpg"/>
          <p:cNvPicPr>
            <a:picLocks noChangeAspect="1"/>
          </p:cNvPicPr>
          <p:nvPr/>
        </p:nvPicPr>
        <p:blipFill>
          <a:blip r:embed="rId3" cstate="print"/>
          <a:stretch>
            <a:fillRect/>
          </a:stretch>
        </p:blipFill>
        <p:spPr>
          <a:xfrm rot="339182">
            <a:off x="5930013" y="1899131"/>
            <a:ext cx="2886405" cy="4508092"/>
          </a:xfrm>
          <a:prstGeom prst="rect">
            <a:avLst/>
          </a:prstGeom>
          <a:ln w="38100">
            <a:solidFill>
              <a:srgbClr val="00B050"/>
            </a:solidFill>
          </a:ln>
        </p:spPr>
      </p:pic>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57200"/>
            <a:ext cx="9525000" cy="625475"/>
          </a:xfrm>
        </p:spPr>
        <p:txBody>
          <a:bodyPr/>
          <a:lstStyle/>
          <a:p>
            <a:r>
              <a:rPr lang="en-US" dirty="0" smtClean="0">
                <a:solidFill>
                  <a:schemeClr val="accent2"/>
                </a:solidFill>
              </a:rPr>
              <a:t>Tips to Include				   Kids					 </a:t>
            </a:r>
            <a:endParaRPr lang="en-US" dirty="0">
              <a:solidFill>
                <a:schemeClr val="accent2"/>
              </a:solidFill>
            </a:endParaRPr>
          </a:p>
        </p:txBody>
      </p:sp>
      <p:sp>
        <p:nvSpPr>
          <p:cNvPr id="3" name="Content Placeholder 2"/>
          <p:cNvSpPr>
            <a:spLocks noGrp="1"/>
          </p:cNvSpPr>
          <p:nvPr>
            <p:ph idx="4294967295"/>
          </p:nvPr>
        </p:nvSpPr>
        <p:spPr>
          <a:xfrm>
            <a:off x="381000" y="2286000"/>
            <a:ext cx="8763000" cy="3733800"/>
          </a:xfrm>
        </p:spPr>
        <p:txBody>
          <a:bodyPr/>
          <a:lstStyle/>
          <a:p>
            <a:r>
              <a:rPr lang="en-US" dirty="0">
                <a:solidFill>
                  <a:srgbClr val="FFFFFF"/>
                </a:solidFill>
                <a:effectLst>
                  <a:outerShdw blurRad="38100" dist="38100" dir="2700000" algn="tl">
                    <a:srgbClr val="000000">
                      <a:alpha val="43137"/>
                    </a:srgbClr>
                  </a:outerShdw>
                </a:effectLst>
                <a:latin typeface="Cooper Black" pitchFamily="18" charset="0"/>
              </a:rPr>
              <a:t>P</a:t>
            </a:r>
            <a:r>
              <a:rPr lang="en-US" dirty="0" smtClean="0">
                <a:solidFill>
                  <a:srgbClr val="FFFFFF"/>
                </a:solidFill>
                <a:effectLst>
                  <a:outerShdw blurRad="38100" dist="38100" dir="2700000" algn="tl">
                    <a:srgbClr val="000000">
                      <a:alpha val="43137"/>
                    </a:srgbClr>
                  </a:outerShdw>
                </a:effectLst>
                <a:latin typeface="Cooper Black" pitchFamily="18" charset="0"/>
              </a:rPr>
              <a:t>rovide a warm and welcoming environment in church and school programs for children with special needs. </a:t>
            </a:r>
          </a:p>
          <a:p>
            <a:r>
              <a:rPr lang="en-US" dirty="0" smtClean="0">
                <a:solidFill>
                  <a:srgbClr val="FFFFFF"/>
                </a:solidFill>
                <a:effectLst>
                  <a:outerShdw blurRad="38100" dist="38100" dir="2700000" algn="tl">
                    <a:srgbClr val="000000">
                      <a:alpha val="43137"/>
                    </a:srgbClr>
                  </a:outerShdw>
                </a:effectLst>
                <a:latin typeface="Cooper Black" pitchFamily="18" charset="0"/>
              </a:rPr>
              <a:t>It is a wonderful way to show that every child can receive God’s promises and serve in God’s kingdom.</a:t>
            </a:r>
          </a:p>
          <a:p>
            <a:r>
              <a:rPr lang="en-US" dirty="0" smtClean="0">
                <a:solidFill>
                  <a:srgbClr val="FFFFFF"/>
                </a:solidFill>
                <a:effectLst>
                  <a:outerShdw blurRad="38100" dist="38100" dir="2700000" algn="tl">
                    <a:srgbClr val="000000">
                      <a:alpha val="43137"/>
                    </a:srgbClr>
                  </a:outerShdw>
                </a:effectLst>
                <a:latin typeface="Cooper Black" pitchFamily="18" charset="0"/>
              </a:rPr>
              <a:t>Seek advice &amp; help of the child’s family.</a:t>
            </a:r>
          </a:p>
        </p:txBody>
      </p:sp>
      <p:pic>
        <p:nvPicPr>
          <p:cNvPr id="4" name="Picture 3" descr="Kids3OnFloorWithTeacher.jpg"/>
          <p:cNvPicPr>
            <a:picLocks noChangeAspect="1"/>
          </p:cNvPicPr>
          <p:nvPr/>
        </p:nvPicPr>
        <p:blipFill>
          <a:blip r:embed="rId3" cstate="print"/>
          <a:stretch>
            <a:fillRect/>
          </a:stretch>
        </p:blipFill>
        <p:spPr>
          <a:xfrm>
            <a:off x="4419600" y="228600"/>
            <a:ext cx="3352800" cy="18914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
            <a:ext cx="7924800" cy="1143000"/>
          </a:xfrm>
        </p:spPr>
        <p:txBody>
          <a:bodyPr/>
          <a:lstStyle/>
          <a:p>
            <a:r>
              <a:rPr lang="en-US" dirty="0" smtClean="0">
                <a:solidFill>
                  <a:schemeClr val="accent2"/>
                </a:solidFill>
              </a:rPr>
              <a:t>More Tips . . .</a:t>
            </a:r>
            <a:endParaRPr lang="en-US" dirty="0">
              <a:solidFill>
                <a:schemeClr val="accent2"/>
              </a:solidFill>
            </a:endParaRPr>
          </a:p>
        </p:txBody>
      </p:sp>
      <p:sp>
        <p:nvSpPr>
          <p:cNvPr id="3" name="Content Placeholder 2"/>
          <p:cNvSpPr>
            <a:spLocks noGrp="1"/>
          </p:cNvSpPr>
          <p:nvPr>
            <p:ph idx="4294967295"/>
          </p:nvPr>
        </p:nvSpPr>
        <p:spPr>
          <a:xfrm>
            <a:off x="2971800" y="1143000"/>
            <a:ext cx="6172200" cy="5410200"/>
          </a:xfrm>
        </p:spPr>
        <p:txBody>
          <a:bodyPr/>
          <a:lstStyle/>
          <a:p>
            <a:pPr>
              <a:spcBef>
                <a:spcPts val="0"/>
              </a:spcBef>
            </a:pPr>
            <a:r>
              <a:rPr lang="en-US" sz="3600" b="1" dirty="0" smtClean="0">
                <a:solidFill>
                  <a:srgbClr val="FFFFFF"/>
                </a:solidFill>
                <a:effectLst>
                  <a:outerShdw blurRad="38100" dist="38100" dir="2700000" algn="tl">
                    <a:srgbClr val="000000">
                      <a:alpha val="43137"/>
                    </a:srgbClr>
                  </a:outerShdw>
                </a:effectLst>
                <a:latin typeface="Arial Narrow" pitchFamily="34" charset="0"/>
              </a:rPr>
              <a:t>Acceptance of the child with special needs helps the child to be accepted by a group.</a:t>
            </a:r>
          </a:p>
          <a:p>
            <a:pPr>
              <a:spcBef>
                <a:spcPts val="0"/>
              </a:spcBef>
            </a:pPr>
            <a:r>
              <a:rPr lang="en-US" sz="3600" b="1" dirty="0" smtClean="0">
                <a:solidFill>
                  <a:srgbClr val="FFFFFF"/>
                </a:solidFill>
                <a:effectLst>
                  <a:outerShdw blurRad="38100" dist="38100" dir="2700000" algn="tl">
                    <a:srgbClr val="000000">
                      <a:alpha val="43137"/>
                    </a:srgbClr>
                  </a:outerShdw>
                </a:effectLst>
                <a:latin typeface="Arial Narrow" pitchFamily="34" charset="0"/>
              </a:rPr>
              <a:t>Get to know the child as a unique person.</a:t>
            </a:r>
          </a:p>
          <a:p>
            <a:pPr>
              <a:spcBef>
                <a:spcPts val="0"/>
              </a:spcBef>
            </a:pPr>
            <a:r>
              <a:rPr lang="en-US" sz="3600" b="1" dirty="0" smtClean="0">
                <a:solidFill>
                  <a:srgbClr val="FFFFFF"/>
                </a:solidFill>
                <a:effectLst>
                  <a:outerShdw blurRad="38100" dist="38100" dir="2700000" algn="tl">
                    <a:srgbClr val="000000">
                      <a:alpha val="43137"/>
                    </a:srgbClr>
                  </a:outerShdw>
                </a:effectLst>
                <a:latin typeface="Arial Narrow" pitchFamily="34" charset="0"/>
              </a:rPr>
              <a:t>Use age-appropriate language and activities.</a:t>
            </a:r>
          </a:p>
          <a:p>
            <a:pPr>
              <a:spcBef>
                <a:spcPts val="0"/>
              </a:spcBef>
            </a:pPr>
            <a:r>
              <a:rPr lang="en-US" sz="3600" b="1" dirty="0" smtClean="0">
                <a:solidFill>
                  <a:srgbClr val="FFFFFF"/>
                </a:solidFill>
                <a:effectLst>
                  <a:outerShdw blurRad="38100" dist="38100" dir="2700000" algn="tl">
                    <a:srgbClr val="000000">
                      <a:alpha val="43137"/>
                    </a:srgbClr>
                  </a:outerShdw>
                </a:effectLst>
                <a:latin typeface="Arial Narrow" pitchFamily="34" charset="0"/>
              </a:rPr>
              <a:t>Don’t do anything with the group that one child has no chance to do successfully.</a:t>
            </a:r>
          </a:p>
        </p:txBody>
      </p:sp>
      <p:pic>
        <p:nvPicPr>
          <p:cNvPr id="4" name="Picture 3" descr="30X25751.WMF"/>
          <p:cNvPicPr>
            <a:picLocks noChangeAspect="1"/>
          </p:cNvPicPr>
          <p:nvPr/>
        </p:nvPicPr>
        <p:blipFill>
          <a:blip r:embed="rId3" cstate="print"/>
          <a:stretch>
            <a:fillRect/>
          </a:stretch>
        </p:blipFill>
        <p:spPr>
          <a:xfrm>
            <a:off x="533400" y="1524000"/>
            <a:ext cx="1495958" cy="1814170"/>
          </a:xfrm>
          <a:prstGeom prst="rect">
            <a:avLst/>
          </a:prstGeom>
        </p:spPr>
      </p:pic>
      <p:pic>
        <p:nvPicPr>
          <p:cNvPr id="2055" name="Picture 7" descr="C:\Documents and Settings\KohL\Local Settings\Temporary Internet Files\Content.IE5\DD3OZPHH\MP900403664[1].jpg"/>
          <p:cNvPicPr>
            <a:picLocks noChangeAspect="1" noChangeArrowheads="1"/>
          </p:cNvPicPr>
          <p:nvPr/>
        </p:nvPicPr>
        <p:blipFill>
          <a:blip r:embed="rId4" cstate="print"/>
          <a:srcRect/>
          <a:stretch>
            <a:fillRect/>
          </a:stretch>
        </p:blipFill>
        <p:spPr bwMode="auto">
          <a:xfrm rot="20956247">
            <a:off x="143083" y="3434687"/>
            <a:ext cx="2684969" cy="1789280"/>
          </a:xfrm>
          <a:prstGeom prst="cloud">
            <a:avLst/>
          </a:prstGeom>
          <a:noFill/>
          <a:ln w="38100">
            <a:solidFill>
              <a:srgbClr val="FFFF0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7924800" cy="990601"/>
          </a:xfrm>
        </p:spPr>
        <p:txBody>
          <a:bodyPr/>
          <a:lstStyle/>
          <a:p>
            <a:r>
              <a:rPr lang="en-US" dirty="0" smtClean="0">
                <a:solidFill>
                  <a:schemeClr val="accent2"/>
                </a:solidFill>
              </a:rPr>
              <a:t>Other Tips . . .</a:t>
            </a:r>
            <a:endParaRPr lang="en-US" dirty="0">
              <a:solidFill>
                <a:schemeClr val="accent2"/>
              </a:solidFill>
            </a:endParaRPr>
          </a:p>
        </p:txBody>
      </p:sp>
      <p:sp>
        <p:nvSpPr>
          <p:cNvPr id="3" name="Content Placeholder 2"/>
          <p:cNvSpPr>
            <a:spLocks noGrp="1"/>
          </p:cNvSpPr>
          <p:nvPr>
            <p:ph idx="4294967295"/>
          </p:nvPr>
        </p:nvSpPr>
        <p:spPr>
          <a:xfrm>
            <a:off x="0" y="1066800"/>
            <a:ext cx="6629400" cy="4876800"/>
          </a:xfrm>
        </p:spPr>
        <p:txBody>
          <a:bodyPr/>
          <a:lstStyle/>
          <a:p>
            <a:pPr>
              <a:spcBef>
                <a:spcPts val="0"/>
              </a:spcBef>
            </a:pPr>
            <a:r>
              <a:rPr lang="en-US" sz="3600" b="1" dirty="0" smtClean="0">
                <a:solidFill>
                  <a:srgbClr val="FFFFFF"/>
                </a:solidFill>
                <a:effectLst>
                  <a:outerShdw blurRad="38100" dist="38100" dir="2700000" algn="tl">
                    <a:srgbClr val="000000">
                      <a:alpha val="43137"/>
                    </a:srgbClr>
                  </a:outerShdw>
                </a:effectLst>
                <a:latin typeface="Calibri" pitchFamily="34" charset="0"/>
              </a:rPr>
              <a:t>Respect child’s need to develop independence; be patient and praise child’s best effort.</a:t>
            </a:r>
          </a:p>
          <a:p>
            <a:pPr>
              <a:spcBef>
                <a:spcPts val="0"/>
              </a:spcBef>
            </a:pPr>
            <a:r>
              <a:rPr lang="en-US" sz="3600" b="1" dirty="0" smtClean="0">
                <a:solidFill>
                  <a:srgbClr val="FFFFFF"/>
                </a:solidFill>
                <a:effectLst>
                  <a:outerShdw blurRad="38100" dist="38100" dir="2700000" algn="tl">
                    <a:srgbClr val="000000">
                      <a:alpha val="43137"/>
                    </a:srgbClr>
                  </a:outerShdw>
                </a:effectLst>
                <a:latin typeface="Calibri" pitchFamily="34" charset="0"/>
              </a:rPr>
              <a:t>Talk to the whole group about how everyone can be loving and kind to the person with special needs. </a:t>
            </a:r>
          </a:p>
          <a:p>
            <a:pPr>
              <a:spcBef>
                <a:spcPts val="0"/>
              </a:spcBef>
            </a:pPr>
            <a:r>
              <a:rPr lang="en-US" sz="3600" b="1" dirty="0" smtClean="0">
                <a:solidFill>
                  <a:srgbClr val="FFFFFF"/>
                </a:solidFill>
                <a:effectLst>
                  <a:outerShdw blurRad="38100" dist="38100" dir="2700000" algn="tl">
                    <a:srgbClr val="000000">
                      <a:alpha val="43137"/>
                    </a:srgbClr>
                  </a:outerShdw>
                </a:effectLst>
                <a:latin typeface="Calibri" pitchFamily="34" charset="0"/>
              </a:rPr>
              <a:t>Keep communication open and honest between you and the child’s family.</a:t>
            </a:r>
          </a:p>
        </p:txBody>
      </p:sp>
      <p:pic>
        <p:nvPicPr>
          <p:cNvPr id="4" name="Picture 3" descr="GCAH4676.wmf"/>
          <p:cNvPicPr>
            <a:picLocks noChangeAspect="1"/>
          </p:cNvPicPr>
          <p:nvPr/>
        </p:nvPicPr>
        <p:blipFill>
          <a:blip r:embed="rId3" cstate="print"/>
          <a:stretch>
            <a:fillRect/>
          </a:stretch>
        </p:blipFill>
        <p:spPr>
          <a:xfrm>
            <a:off x="6705600" y="914400"/>
            <a:ext cx="2262966" cy="2819401"/>
          </a:xfrm>
          <a:prstGeom prst="rect">
            <a:avLst/>
          </a:prstGeom>
        </p:spPr>
      </p:pic>
      <p:pic>
        <p:nvPicPr>
          <p:cNvPr id="5" name="Picture 4" descr="JPSCH034.WMF"/>
          <p:cNvPicPr>
            <a:picLocks noChangeAspect="1"/>
          </p:cNvPicPr>
          <p:nvPr/>
        </p:nvPicPr>
        <p:blipFill>
          <a:blip r:embed="rId4" cstate="print"/>
          <a:stretch>
            <a:fillRect/>
          </a:stretch>
        </p:blipFill>
        <p:spPr>
          <a:xfrm>
            <a:off x="6858000" y="3962400"/>
            <a:ext cx="2072537" cy="274320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68579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Learning Disabilities</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3" name="Content Placeholder 2"/>
          <p:cNvSpPr>
            <a:spLocks noGrp="1"/>
          </p:cNvSpPr>
          <p:nvPr>
            <p:ph idx="1"/>
          </p:nvPr>
        </p:nvSpPr>
        <p:spPr>
          <a:xfrm>
            <a:off x="0" y="1219200"/>
            <a:ext cx="6934200" cy="5257800"/>
          </a:xfrm>
        </p:spPr>
        <p:txBody>
          <a:bodyPr/>
          <a:lstStyle/>
          <a:p>
            <a:r>
              <a:rPr lang="en-US" dirty="0" smtClean="0">
                <a:solidFill>
                  <a:srgbClr val="FFFFFF"/>
                </a:solidFill>
                <a:effectLst>
                  <a:outerShdw blurRad="38100" dist="38100" dir="2700000" algn="tl">
                    <a:srgbClr val="000000">
                      <a:alpha val="43137"/>
                    </a:srgbClr>
                  </a:outerShdw>
                </a:effectLst>
                <a:latin typeface="Cooper Black" pitchFamily="18" charset="0"/>
              </a:rPr>
              <a:t>Avoid putting an individual child in the spotlight.</a:t>
            </a:r>
          </a:p>
          <a:p>
            <a:r>
              <a:rPr lang="en-US" dirty="0" smtClean="0">
                <a:solidFill>
                  <a:srgbClr val="FFFFFF"/>
                </a:solidFill>
                <a:effectLst>
                  <a:outerShdw blurRad="38100" dist="38100" dir="2700000" algn="tl">
                    <a:srgbClr val="000000">
                      <a:alpha val="43137"/>
                    </a:srgbClr>
                  </a:outerShdw>
                </a:effectLst>
                <a:latin typeface="Cooper Black" pitchFamily="18" charset="0"/>
              </a:rPr>
              <a:t>Pair up children to help each other on tasks that may prove difficult to one of them alone.</a:t>
            </a:r>
          </a:p>
          <a:p>
            <a:r>
              <a:rPr lang="en-US" dirty="0" smtClean="0">
                <a:solidFill>
                  <a:srgbClr val="FFFFFF"/>
                </a:solidFill>
                <a:effectLst>
                  <a:outerShdw blurRad="38100" dist="38100" dir="2700000" algn="tl">
                    <a:srgbClr val="000000">
                      <a:alpha val="43137"/>
                    </a:srgbClr>
                  </a:outerShdw>
                </a:effectLst>
                <a:latin typeface="Cooper Black" pitchFamily="18" charset="0"/>
              </a:rPr>
              <a:t>Allow plenty of time for a child with learning disabilities to respond to a question, and provide visual prompts.</a:t>
            </a:r>
            <a:endParaRPr lang="en-US" dirty="0">
              <a:solidFill>
                <a:srgbClr val="FFFFFF"/>
              </a:solidFill>
              <a:effectLst>
                <a:outerShdw blurRad="38100" dist="38100" dir="2700000" algn="tl">
                  <a:srgbClr val="000000">
                    <a:alpha val="43137"/>
                  </a:srgbClr>
                </a:outerShdw>
              </a:effectLst>
              <a:latin typeface="Cooper Black" pitchFamily="18" charset="0"/>
            </a:endParaRPr>
          </a:p>
        </p:txBody>
      </p:sp>
      <p:pic>
        <p:nvPicPr>
          <p:cNvPr id="4" name="Picture 3" descr="BlindKidsDoingCrafts.jpg"/>
          <p:cNvPicPr>
            <a:picLocks noChangeAspect="1"/>
          </p:cNvPicPr>
          <p:nvPr/>
        </p:nvPicPr>
        <p:blipFill>
          <a:blip r:embed="rId3" cstate="print"/>
          <a:stretch>
            <a:fillRect/>
          </a:stretch>
        </p:blipFill>
        <p:spPr>
          <a:xfrm>
            <a:off x="6934200" y="1600200"/>
            <a:ext cx="2051626"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BoyKindergartenDoingCraftWithOthers.jpg"/>
          <p:cNvPicPr>
            <a:picLocks noChangeAspect="1"/>
          </p:cNvPicPr>
          <p:nvPr/>
        </p:nvPicPr>
        <p:blipFill>
          <a:blip r:embed="rId4" cstate="print"/>
          <a:stretch>
            <a:fillRect/>
          </a:stretch>
        </p:blipFill>
        <p:spPr>
          <a:xfrm>
            <a:off x="7086600" y="4572000"/>
            <a:ext cx="1905000" cy="1962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858000" cy="5562600"/>
          </a:xfrm>
        </p:spPr>
        <p:txBody>
          <a:bodyPr/>
          <a:lstStyle/>
          <a:p>
            <a:r>
              <a:rPr lang="en-US" dirty="0" smtClean="0">
                <a:solidFill>
                  <a:srgbClr val="FFFFFF"/>
                </a:solidFill>
                <a:effectLst>
                  <a:outerShdw blurRad="38100" dist="38100" dir="2700000" algn="tl">
                    <a:srgbClr val="000000">
                      <a:alpha val="43137"/>
                    </a:srgbClr>
                  </a:outerShdw>
                </a:effectLst>
                <a:latin typeface="Cooper Black" pitchFamily="18" charset="0"/>
              </a:rPr>
              <a:t>Repeat directions or write them on a chalkboard.</a:t>
            </a:r>
          </a:p>
          <a:p>
            <a:r>
              <a:rPr lang="en-US" dirty="0" smtClean="0">
                <a:solidFill>
                  <a:srgbClr val="FFFFFF"/>
                </a:solidFill>
                <a:effectLst>
                  <a:outerShdw blurRad="38100" dist="38100" dir="2700000" algn="tl">
                    <a:srgbClr val="000000">
                      <a:alpha val="43137"/>
                    </a:srgbClr>
                  </a:outerShdw>
                </a:effectLst>
                <a:latin typeface="Cooper Black" pitchFamily="18" charset="0"/>
              </a:rPr>
              <a:t>Break tasks into smaller steps for older children.</a:t>
            </a:r>
          </a:p>
          <a:p>
            <a:r>
              <a:rPr lang="en-US" dirty="0" smtClean="0">
                <a:solidFill>
                  <a:srgbClr val="FFFFFF"/>
                </a:solidFill>
                <a:effectLst>
                  <a:outerShdw blurRad="38100" dist="38100" dir="2700000" algn="tl">
                    <a:srgbClr val="000000">
                      <a:alpha val="43137"/>
                    </a:srgbClr>
                  </a:outerShdw>
                </a:effectLst>
                <a:latin typeface="Cooper Black" pitchFamily="18" charset="0"/>
              </a:rPr>
              <a:t>Offer a choice of activities.</a:t>
            </a:r>
          </a:p>
          <a:p>
            <a:r>
              <a:rPr lang="en-US" dirty="0" smtClean="0">
                <a:solidFill>
                  <a:srgbClr val="FFFFFF"/>
                </a:solidFill>
                <a:effectLst>
                  <a:outerShdw blurRad="38100" dist="38100" dir="2700000" algn="tl">
                    <a:srgbClr val="000000">
                      <a:alpha val="43137"/>
                    </a:srgbClr>
                  </a:outerShdw>
                </a:effectLst>
                <a:latin typeface="Cooper Black" pitchFamily="18" charset="0"/>
              </a:rPr>
              <a:t>Provide help with tasks that require eye-hand coordination for younger children.</a:t>
            </a:r>
          </a:p>
          <a:p>
            <a:r>
              <a:rPr lang="en-US" dirty="0" smtClean="0">
                <a:solidFill>
                  <a:srgbClr val="FFFFFF"/>
                </a:solidFill>
                <a:effectLst>
                  <a:outerShdw blurRad="38100" dist="38100" dir="2700000" algn="tl">
                    <a:srgbClr val="000000">
                      <a:alpha val="43137"/>
                    </a:srgbClr>
                  </a:outerShdw>
                </a:effectLst>
                <a:latin typeface="Cooper Black" pitchFamily="18" charset="0"/>
              </a:rPr>
              <a:t>Introduce key points and repeat them at summary time.</a:t>
            </a:r>
          </a:p>
        </p:txBody>
      </p:sp>
      <p:pic>
        <p:nvPicPr>
          <p:cNvPr id="5" name="Picture 4" descr="Boy&amp;GirlBuildingVolcano.jpg"/>
          <p:cNvPicPr>
            <a:picLocks noChangeAspect="1"/>
          </p:cNvPicPr>
          <p:nvPr/>
        </p:nvPicPr>
        <p:blipFill>
          <a:blip r:embed="rId3" cstate="print"/>
          <a:stretch>
            <a:fillRect/>
          </a:stretch>
        </p:blipFill>
        <p:spPr>
          <a:xfrm>
            <a:off x="6934200" y="1676400"/>
            <a:ext cx="1912469" cy="2582418"/>
          </a:xfrm>
          <a:prstGeom prst="rect">
            <a:avLst/>
          </a:prstGeom>
          <a:ln w="57150">
            <a:solidFill>
              <a:srgbClr val="7030A0"/>
            </a:solidFill>
          </a:ln>
        </p:spPr>
      </p:pic>
      <p:pic>
        <p:nvPicPr>
          <p:cNvPr id="6" name="Picture 5" descr="Boy&amp;GirlBouncingOnBall.jpg"/>
          <p:cNvPicPr>
            <a:picLocks noChangeAspect="1"/>
          </p:cNvPicPr>
          <p:nvPr/>
        </p:nvPicPr>
        <p:blipFill>
          <a:blip r:embed="rId4" cstate="print">
            <a:clrChange>
              <a:clrFrom>
                <a:srgbClr val="23190F"/>
              </a:clrFrom>
              <a:clrTo>
                <a:srgbClr val="23190F">
                  <a:alpha val="0"/>
                </a:srgbClr>
              </a:clrTo>
            </a:clrChange>
          </a:blip>
          <a:stretch>
            <a:fillRect/>
          </a:stretch>
        </p:blipFill>
        <p:spPr>
          <a:xfrm>
            <a:off x="7010400" y="4572000"/>
            <a:ext cx="1812036" cy="1898242"/>
          </a:xfrm>
          <a:prstGeom prst="ellipse">
            <a:avLst/>
          </a:prstGeom>
          <a:ln w="57150">
            <a:solidFill>
              <a:srgbClr val="7030A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73183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Attention Disorders</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3" name="Content Placeholder 2"/>
          <p:cNvSpPr>
            <a:spLocks noGrp="1"/>
          </p:cNvSpPr>
          <p:nvPr>
            <p:ph idx="1"/>
          </p:nvPr>
        </p:nvSpPr>
        <p:spPr>
          <a:xfrm>
            <a:off x="2057400" y="1295400"/>
            <a:ext cx="6934200" cy="5029200"/>
          </a:xfrm>
        </p:spPr>
        <p:txBody>
          <a:bodyPr/>
          <a:lstStyle/>
          <a:p>
            <a:r>
              <a:rPr lang="en-US" dirty="0" smtClean="0">
                <a:solidFill>
                  <a:srgbClr val="FFFFFF"/>
                </a:solidFill>
                <a:effectLst>
                  <a:outerShdw blurRad="38100" dist="38100" dir="2700000" algn="tl">
                    <a:srgbClr val="000000">
                      <a:alpha val="43137"/>
                    </a:srgbClr>
                  </a:outerShdw>
                </a:effectLst>
                <a:latin typeface="Cooper Black" pitchFamily="18" charset="0"/>
              </a:rPr>
              <a:t>Children with attention disorders may be hyperactive, easily distracted, or impulsive.</a:t>
            </a:r>
          </a:p>
          <a:p>
            <a:r>
              <a:rPr lang="en-US" dirty="0" smtClean="0">
                <a:solidFill>
                  <a:srgbClr val="FFFFFF"/>
                </a:solidFill>
                <a:effectLst>
                  <a:outerShdw blurRad="38100" dist="38100" dir="2700000" algn="tl">
                    <a:srgbClr val="000000">
                      <a:alpha val="43137"/>
                    </a:srgbClr>
                  </a:outerShdw>
                </a:effectLst>
                <a:latin typeface="Cooper Black" pitchFamily="18" charset="0"/>
              </a:rPr>
              <a:t>Things that benefit a child that has attention disorder are smaller classes, quieter classrooms, routines, limited distractions, peer helpers.</a:t>
            </a:r>
          </a:p>
          <a:p>
            <a:r>
              <a:rPr lang="en-US" dirty="0" smtClean="0">
                <a:solidFill>
                  <a:srgbClr val="FFFFFF"/>
                </a:solidFill>
                <a:effectLst>
                  <a:outerShdw blurRad="38100" dist="38100" dir="2700000" algn="tl">
                    <a:srgbClr val="000000">
                      <a:alpha val="43137"/>
                    </a:srgbClr>
                  </a:outerShdw>
                </a:effectLst>
                <a:latin typeface="Cooper Black" pitchFamily="18" charset="0"/>
              </a:rPr>
              <a:t>Establish regular patterns and routines.</a:t>
            </a:r>
          </a:p>
          <a:p>
            <a:endParaRPr lang="en-US" dirty="0"/>
          </a:p>
        </p:txBody>
      </p:sp>
      <p:pic>
        <p:nvPicPr>
          <p:cNvPr id="5" name="Picture 4" descr="Boy&amp;GirlToddlersTalkingOnToyPhns.jpg"/>
          <p:cNvPicPr>
            <a:picLocks noChangeAspect="1"/>
          </p:cNvPicPr>
          <p:nvPr/>
        </p:nvPicPr>
        <p:blipFill>
          <a:blip r:embed="rId3" cstate="print"/>
          <a:stretch>
            <a:fillRect/>
          </a:stretch>
        </p:blipFill>
        <p:spPr>
          <a:xfrm>
            <a:off x="152400" y="1752600"/>
            <a:ext cx="1897380" cy="4038600"/>
          </a:xfrm>
          <a:prstGeom prst="rect">
            <a:avLst/>
          </a:prstGeom>
          <a:ln w="57150">
            <a:solidFill>
              <a:srgbClr val="7030A0"/>
            </a:solid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6629400" cy="4419600"/>
          </a:xfrm>
        </p:spPr>
        <p:txBody>
          <a:bodyPr/>
          <a:lstStyle/>
          <a:p>
            <a:r>
              <a:rPr lang="en-US" sz="3600" dirty="0" smtClean="0">
                <a:solidFill>
                  <a:srgbClr val="FFFFFF"/>
                </a:solidFill>
                <a:effectLst>
                  <a:outerShdw blurRad="38100" dist="38100" dir="2700000" algn="tl">
                    <a:srgbClr val="000000">
                      <a:alpha val="43137"/>
                    </a:srgbClr>
                  </a:outerShdw>
                </a:effectLst>
                <a:latin typeface="Cooper Black" pitchFamily="18" charset="0"/>
              </a:rPr>
              <a:t>Keep instructions and rules simple but remain firm about expectations. </a:t>
            </a:r>
          </a:p>
          <a:p>
            <a:r>
              <a:rPr lang="en-US" sz="3600" dirty="0" smtClean="0">
                <a:solidFill>
                  <a:srgbClr val="FFFFFF"/>
                </a:solidFill>
                <a:effectLst>
                  <a:outerShdw blurRad="38100" dist="38100" dir="2700000" algn="tl">
                    <a:srgbClr val="000000">
                      <a:alpha val="43137"/>
                    </a:srgbClr>
                  </a:outerShdw>
                </a:effectLst>
                <a:latin typeface="Cooper Black" pitchFamily="18" charset="0"/>
              </a:rPr>
              <a:t>Maintain eye contact with hyperactive children.</a:t>
            </a:r>
          </a:p>
          <a:p>
            <a:r>
              <a:rPr lang="en-US" sz="3600" dirty="0" smtClean="0">
                <a:solidFill>
                  <a:srgbClr val="FFFFFF"/>
                </a:solidFill>
                <a:effectLst>
                  <a:outerShdw blurRad="38100" dist="38100" dir="2700000" algn="tl">
                    <a:srgbClr val="000000">
                      <a:alpha val="43137"/>
                    </a:srgbClr>
                  </a:outerShdw>
                </a:effectLst>
                <a:latin typeface="Cooper Black" pitchFamily="18" charset="0"/>
              </a:rPr>
              <a:t>Keep a attitude positive to help other kids accept hyperactive  child too.</a:t>
            </a:r>
          </a:p>
          <a:p>
            <a:endParaRPr lang="en-US" dirty="0"/>
          </a:p>
        </p:txBody>
      </p:sp>
      <p:pic>
        <p:nvPicPr>
          <p:cNvPr id="4" name="Picture 3" descr="BoyHoldingBibleTalkingToAdult.jpg"/>
          <p:cNvPicPr>
            <a:picLocks noChangeAspect="1"/>
          </p:cNvPicPr>
          <p:nvPr/>
        </p:nvPicPr>
        <p:blipFill>
          <a:blip r:embed="rId3" cstate="print"/>
          <a:stretch>
            <a:fillRect/>
          </a:stretch>
        </p:blipFill>
        <p:spPr>
          <a:xfrm>
            <a:off x="6781800" y="2438400"/>
            <a:ext cx="2189988" cy="3505200"/>
          </a:xfrm>
          <a:prstGeom prst="rect">
            <a:avLst/>
          </a:prstGeom>
          <a:ln w="57150">
            <a:solidFill>
              <a:srgbClr val="7030A0"/>
            </a:solidFill>
          </a:ln>
        </p:spPr>
      </p:pic>
      <p:pic>
        <p:nvPicPr>
          <p:cNvPr id="5" name="Picture 4" descr="Boys&amp;GirlsLookingUp.jpg"/>
          <p:cNvPicPr>
            <a:picLocks noChangeAspect="1"/>
          </p:cNvPicPr>
          <p:nvPr/>
        </p:nvPicPr>
        <p:blipFill>
          <a:blip r:embed="rId4" cstate="print"/>
          <a:stretch>
            <a:fillRect/>
          </a:stretch>
        </p:blipFill>
        <p:spPr>
          <a:xfrm>
            <a:off x="2743200" y="228600"/>
            <a:ext cx="3086100" cy="1676400"/>
          </a:xfrm>
          <a:prstGeom prst="rect">
            <a:avLst/>
          </a:prstGeom>
          <a:ln w="57150">
            <a:solidFill>
              <a:srgbClr val="7030A0"/>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66800" y="228600"/>
            <a:ext cx="7391400" cy="53340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Mental Impairments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
        <p:nvSpPr>
          <p:cNvPr id="3" name="Content Placeholder 2"/>
          <p:cNvSpPr>
            <a:spLocks noGrp="1"/>
          </p:cNvSpPr>
          <p:nvPr>
            <p:ph idx="1"/>
          </p:nvPr>
        </p:nvSpPr>
        <p:spPr>
          <a:xfrm>
            <a:off x="1752600" y="1219200"/>
            <a:ext cx="7391400" cy="5257800"/>
          </a:xfrm>
        </p:spPr>
        <p:txBody>
          <a:bodyPr/>
          <a:lstStyle/>
          <a:p>
            <a:r>
              <a:rPr lang="en-US" sz="3600" b="1" dirty="0" smtClean="0">
                <a:solidFill>
                  <a:srgbClr val="FFFFFF"/>
                </a:solidFill>
                <a:effectLst>
                  <a:outerShdw blurRad="38100" dist="38100" dir="2700000" algn="tl">
                    <a:srgbClr val="000000">
                      <a:alpha val="43137"/>
                    </a:srgbClr>
                  </a:outerShdw>
                </a:effectLst>
                <a:latin typeface="Calibri" pitchFamily="34" charset="0"/>
              </a:rPr>
              <a:t>Mental impairments cause delays in the development of intellectual and social skills.</a:t>
            </a:r>
          </a:p>
          <a:p>
            <a:r>
              <a:rPr lang="en-US" sz="3600" b="1" dirty="0" smtClean="0">
                <a:solidFill>
                  <a:srgbClr val="FFFFFF"/>
                </a:solidFill>
                <a:effectLst>
                  <a:outerShdw blurRad="38100" dist="38100" dir="2700000" algn="tl">
                    <a:srgbClr val="000000">
                      <a:alpha val="43137"/>
                    </a:srgbClr>
                  </a:outerShdw>
                </a:effectLst>
                <a:latin typeface="Calibri" pitchFamily="34" charset="0"/>
              </a:rPr>
              <a:t>Repetition of songs, memory work, key points in stories will help the child learn.</a:t>
            </a:r>
          </a:p>
          <a:p>
            <a:r>
              <a:rPr lang="en-US" sz="3600" b="1" dirty="0" smtClean="0">
                <a:solidFill>
                  <a:srgbClr val="FFFFFF"/>
                </a:solidFill>
                <a:effectLst>
                  <a:outerShdw blurRad="38100" dist="38100" dir="2700000" algn="tl">
                    <a:srgbClr val="000000">
                      <a:alpha val="43137"/>
                    </a:srgbClr>
                  </a:outerShdw>
                </a:effectLst>
                <a:latin typeface="Calibri" pitchFamily="34" charset="0"/>
              </a:rPr>
              <a:t>Learn some of the basic signing language the child may also be learning.</a:t>
            </a:r>
          </a:p>
          <a:p>
            <a:endParaRPr lang="en-US" dirty="0" smtClean="0"/>
          </a:p>
          <a:p>
            <a:endParaRPr lang="en-US" dirty="0"/>
          </a:p>
        </p:txBody>
      </p:sp>
      <p:pic>
        <p:nvPicPr>
          <p:cNvPr id="4" name="Picture 3" descr="Boy&amp;GirlChinese.jpg"/>
          <p:cNvPicPr>
            <a:picLocks noChangeAspect="1"/>
          </p:cNvPicPr>
          <p:nvPr/>
        </p:nvPicPr>
        <p:blipFill>
          <a:blip r:embed="rId3" cstate="print"/>
          <a:stretch>
            <a:fillRect/>
          </a:stretch>
        </p:blipFill>
        <p:spPr>
          <a:xfrm>
            <a:off x="152400" y="1295400"/>
            <a:ext cx="1524000" cy="3200400"/>
          </a:xfrm>
          <a:prstGeom prst="rect">
            <a:avLst/>
          </a:prstGeom>
          <a:ln w="57150">
            <a:solidFill>
              <a:srgbClr val="7030A0"/>
            </a:solidFill>
          </a:ln>
        </p:spPr>
      </p:pic>
      <p:pic>
        <p:nvPicPr>
          <p:cNvPr id="3079" name="Picture 7" descr="C:\Documents and Settings\MugandaT\Local Settings\Temp\Temporary Internet Files\Content.IE5\0GC4RZK7\MCj03981590000[1].wmf"/>
          <p:cNvPicPr>
            <a:picLocks noChangeAspect="1" noChangeArrowheads="1"/>
          </p:cNvPicPr>
          <p:nvPr/>
        </p:nvPicPr>
        <p:blipFill>
          <a:blip r:embed="rId4" cstate="print"/>
          <a:srcRect/>
          <a:stretch>
            <a:fillRect/>
          </a:stretch>
        </p:blipFill>
        <p:spPr bwMode="auto">
          <a:xfrm>
            <a:off x="152400" y="4724400"/>
            <a:ext cx="1371600" cy="1827886"/>
          </a:xfrm>
          <a:prstGeom prst="rect">
            <a:avLst/>
          </a:prstGeom>
          <a:noFill/>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oy and his bubbles design template">
  <a:themeElements>
    <a:clrScheme name="Default Design 12">
      <a:dk1>
        <a:srgbClr val="CC9900"/>
      </a:dk1>
      <a:lt1>
        <a:srgbClr val="FFF9CF"/>
      </a:lt1>
      <a:dk2>
        <a:srgbClr val="996600"/>
      </a:dk2>
      <a:lt2>
        <a:srgbClr val="808080"/>
      </a:lt2>
      <a:accent1>
        <a:srgbClr val="E9E3B7"/>
      </a:accent1>
      <a:accent2>
        <a:srgbClr val="333399"/>
      </a:accent2>
      <a:accent3>
        <a:srgbClr val="FFFBE4"/>
      </a:accent3>
      <a:accent4>
        <a:srgbClr val="AE8200"/>
      </a:accent4>
      <a:accent5>
        <a:srgbClr val="F2EFD8"/>
      </a:accent5>
      <a:accent6>
        <a:srgbClr val="2D2D8A"/>
      </a:accent6>
      <a:hlink>
        <a:srgbClr val="009999"/>
      </a:hlink>
      <a:folHlink>
        <a:srgbClr val="6699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B08200"/>
        </a:dk1>
        <a:lt1>
          <a:srgbClr val="FFF5C9"/>
        </a:lt1>
        <a:dk2>
          <a:srgbClr val="000000"/>
        </a:dk2>
        <a:lt2>
          <a:srgbClr val="969696"/>
        </a:lt2>
        <a:accent1>
          <a:srgbClr val="FDED9B"/>
        </a:accent1>
        <a:accent2>
          <a:srgbClr val="FF9966"/>
        </a:accent2>
        <a:accent3>
          <a:srgbClr val="FFF9E1"/>
        </a:accent3>
        <a:accent4>
          <a:srgbClr val="966E00"/>
        </a:accent4>
        <a:accent5>
          <a:srgbClr val="FEF4CB"/>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F8F8F8"/>
        </a:dk1>
        <a:lt1>
          <a:srgbClr val="FFFFFF"/>
        </a:lt1>
        <a:dk2>
          <a:srgbClr val="000000"/>
        </a:dk2>
        <a:lt2>
          <a:srgbClr val="333333"/>
        </a:lt2>
        <a:accent1>
          <a:srgbClr val="C0C0C0"/>
        </a:accent1>
        <a:accent2>
          <a:srgbClr val="808080"/>
        </a:accent2>
        <a:accent3>
          <a:srgbClr val="FFFFFF"/>
        </a:accent3>
        <a:accent4>
          <a:srgbClr val="D4D4D4"/>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efault Design 3">
        <a:dk1>
          <a:srgbClr val="2D2015"/>
        </a:dk1>
        <a:lt1>
          <a:srgbClr val="FFFFFF"/>
        </a:lt1>
        <a:dk2>
          <a:srgbClr val="808000"/>
        </a:dk2>
        <a:lt2>
          <a:srgbClr val="DFC08D"/>
        </a:lt2>
        <a:accent1>
          <a:srgbClr val="8F8F6D"/>
        </a:accent1>
        <a:accent2>
          <a:srgbClr val="8F5F2F"/>
        </a:accent2>
        <a:accent3>
          <a:srgbClr val="C0C0AA"/>
        </a:accent3>
        <a:accent4>
          <a:srgbClr val="DADADA"/>
        </a:accent4>
        <a:accent5>
          <a:srgbClr val="C6C6BA"/>
        </a:accent5>
        <a:accent6>
          <a:srgbClr val="81552A"/>
        </a:accent6>
        <a:hlink>
          <a:srgbClr val="CCB400"/>
        </a:hlink>
        <a:folHlink>
          <a:srgbClr val="4C5A5C"/>
        </a:folHlink>
      </a:clrScheme>
      <a:clrMap bg1="dk2" tx1="lt1" bg2="dk1" tx2="lt2" accent1="accent1" accent2="accent2" accent3="accent3" accent4="accent4" accent5="accent5" accent6="accent6" hlink="hlink" folHlink="folHlink"/>
    </a:extraClrScheme>
    <a:extraClrScheme>
      <a:clrScheme name="Default Design 4">
        <a:dk1>
          <a:srgbClr val="777777"/>
        </a:dk1>
        <a:lt1>
          <a:srgbClr val="FFEFB5"/>
        </a:lt1>
        <a:dk2>
          <a:srgbClr val="818573"/>
        </a:dk2>
        <a:lt2>
          <a:srgbClr val="D1D1CB"/>
        </a:lt2>
        <a:accent1>
          <a:srgbClr val="909082"/>
        </a:accent1>
        <a:accent2>
          <a:srgbClr val="809EA8"/>
        </a:accent2>
        <a:accent3>
          <a:srgbClr val="C1C2BC"/>
        </a:accent3>
        <a:accent4>
          <a:srgbClr val="DACC9A"/>
        </a:accent4>
        <a:accent5>
          <a:srgbClr val="C6C6C1"/>
        </a:accent5>
        <a:accent6>
          <a:srgbClr val="738F98"/>
        </a:accent6>
        <a:hlink>
          <a:srgbClr val="FFCC66"/>
        </a:hlink>
        <a:folHlink>
          <a:srgbClr val="F8A166"/>
        </a:folHlink>
      </a:clrScheme>
      <a:clrMap bg1="dk2" tx1="lt1" bg2="dk1" tx2="lt2" accent1="accent1" accent2="accent2" accent3="accent3" accent4="accent4" accent5="accent5" accent6="accent6" hlink="hlink" folHlink="folHlink"/>
    </a:extraClrScheme>
    <a:extraClrScheme>
      <a:clrScheme name="Default Design 5">
        <a:dk1>
          <a:srgbClr val="3E3E5C"/>
        </a:dk1>
        <a:lt1>
          <a:srgbClr val="FFFFFF"/>
        </a:lt1>
        <a:dk2>
          <a:srgbClr val="8080AA"/>
        </a:dk2>
        <a:lt2>
          <a:srgbClr val="FFFFFF"/>
        </a:lt2>
        <a:accent1>
          <a:srgbClr val="8982A4"/>
        </a:accent1>
        <a:accent2>
          <a:srgbClr val="9C62CC"/>
        </a:accent2>
        <a:accent3>
          <a:srgbClr val="C0C0D2"/>
        </a:accent3>
        <a:accent4>
          <a:srgbClr val="DADADA"/>
        </a:accent4>
        <a:accent5>
          <a:srgbClr val="C4C1CF"/>
        </a:accent5>
        <a:accent6>
          <a:srgbClr val="8D58B9"/>
        </a:accent6>
        <a:hlink>
          <a:srgbClr val="FDE065"/>
        </a:hlink>
        <a:folHlink>
          <a:srgbClr val="FFFF99"/>
        </a:folHlink>
      </a:clrScheme>
      <a:clrMap bg1="dk2" tx1="lt1" bg2="dk1" tx2="lt2" accent1="accent1" accent2="accent2" accent3="accent3" accent4="accent4" accent5="accent5" accent6="accent6" hlink="hlink" folHlink="folHlink"/>
    </a:extraClrScheme>
    <a:extraClrScheme>
      <a:clrScheme name="Default Design 6">
        <a:dk1>
          <a:srgbClr val="989400"/>
        </a:dk1>
        <a:lt1>
          <a:srgbClr val="FF9900"/>
        </a:lt1>
        <a:dk2>
          <a:srgbClr val="DFD293"/>
        </a:dk2>
        <a:lt2>
          <a:srgbClr val="5C1F00"/>
        </a:lt2>
        <a:accent1>
          <a:srgbClr val="FFCC00"/>
        </a:accent1>
        <a:accent2>
          <a:srgbClr val="BE7960"/>
        </a:accent2>
        <a:accent3>
          <a:srgbClr val="FFCAAA"/>
        </a:accent3>
        <a:accent4>
          <a:srgbClr val="817E00"/>
        </a:accent4>
        <a:accent5>
          <a:srgbClr val="FFE2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Design 7">
        <a:dk1>
          <a:srgbClr val="005A58"/>
        </a:dk1>
        <a:lt1>
          <a:srgbClr val="FFFFCC"/>
        </a:lt1>
        <a:dk2>
          <a:srgbClr val="008080"/>
        </a:dk2>
        <a:lt2>
          <a:srgbClr val="FFFF99"/>
        </a:lt2>
        <a:accent1>
          <a:srgbClr val="006462"/>
        </a:accent1>
        <a:accent2>
          <a:srgbClr val="6D6FC7"/>
        </a:accent2>
        <a:accent3>
          <a:srgbClr val="AAC0C0"/>
        </a:accent3>
        <a:accent4>
          <a:srgbClr val="DADAAE"/>
        </a:accent4>
        <a:accent5>
          <a:srgbClr val="AAB8B7"/>
        </a:accent5>
        <a:accent6>
          <a:srgbClr val="6264B4"/>
        </a:accent6>
        <a:hlink>
          <a:srgbClr val="CCCC00"/>
        </a:hlink>
        <a:folHlink>
          <a:srgbClr val="FFCC66"/>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DFFCD"/>
        </a:lt1>
        <a:dk2>
          <a:srgbClr val="0066CC"/>
        </a:dk2>
        <a:lt2>
          <a:srgbClr val="CCFFFF"/>
        </a:lt2>
        <a:accent1>
          <a:srgbClr val="3366CC"/>
        </a:accent1>
        <a:accent2>
          <a:srgbClr val="00B000"/>
        </a:accent2>
        <a:accent3>
          <a:srgbClr val="AAB8E2"/>
        </a:accent3>
        <a:accent4>
          <a:srgbClr val="D8DAAF"/>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E2A700"/>
        </a:lt1>
        <a:dk2>
          <a:srgbClr val="808000"/>
        </a:dk2>
        <a:lt2>
          <a:srgbClr val="E3EBF1"/>
        </a:lt2>
        <a:accent1>
          <a:srgbClr val="767300"/>
        </a:accent1>
        <a:accent2>
          <a:srgbClr val="468A4B"/>
        </a:accent2>
        <a:accent3>
          <a:srgbClr val="C0C0AA"/>
        </a:accent3>
        <a:accent4>
          <a:srgbClr val="C18E00"/>
        </a:accent4>
        <a:accent5>
          <a:srgbClr val="BDBCAA"/>
        </a:accent5>
        <a:accent6>
          <a:srgbClr val="3F7D43"/>
        </a:accent6>
        <a:hlink>
          <a:srgbClr val="CC9900"/>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669900"/>
        </a:dk1>
        <a:lt1>
          <a:srgbClr val="FFFFAD"/>
        </a:lt1>
        <a:dk2>
          <a:srgbClr val="666699"/>
        </a:dk2>
        <a:lt2>
          <a:srgbClr val="808080"/>
        </a:lt2>
        <a:accent1>
          <a:srgbClr val="F9FECE"/>
        </a:accent1>
        <a:accent2>
          <a:srgbClr val="CCC200"/>
        </a:accent2>
        <a:accent3>
          <a:srgbClr val="FFFFD3"/>
        </a:accent3>
        <a:accent4>
          <a:srgbClr val="568200"/>
        </a:accent4>
        <a:accent5>
          <a:srgbClr val="FBFEE3"/>
        </a:accent5>
        <a:accent6>
          <a:srgbClr val="B9B000"/>
        </a:accent6>
        <a:hlink>
          <a:srgbClr val="0099CC"/>
        </a:hlink>
        <a:folHlink>
          <a:srgbClr val="AF67FF"/>
        </a:folHlink>
      </a:clrScheme>
      <a:clrMap bg1="lt1" tx1="dk1" bg2="lt2" tx2="dk2" accent1="accent1" accent2="accent2" accent3="accent3" accent4="accent4" accent5="accent5" accent6="accent6" hlink="hlink" folHlink="folHlink"/>
    </a:extraClrScheme>
    <a:extraClrScheme>
      <a:clrScheme name="Default Design 11">
        <a:dk1>
          <a:srgbClr val="FEF3D8"/>
        </a:dk1>
        <a:lt1>
          <a:srgbClr val="FCF9E2"/>
        </a:lt1>
        <a:dk2>
          <a:srgbClr val="808000"/>
        </a:dk2>
        <a:lt2>
          <a:srgbClr val="969696"/>
        </a:lt2>
        <a:accent1>
          <a:srgbClr val="C7AD2D"/>
        </a:accent1>
        <a:accent2>
          <a:srgbClr val="8DC6FF"/>
        </a:accent2>
        <a:accent3>
          <a:srgbClr val="FDFBEE"/>
        </a:accent3>
        <a:accent4>
          <a:srgbClr val="D9D0B8"/>
        </a:accent4>
        <a:accent5>
          <a:srgbClr val="E0D3AD"/>
        </a:accent5>
        <a:accent6>
          <a:srgbClr val="7FB3E7"/>
        </a:accent6>
        <a:hlink>
          <a:srgbClr val="0066CC"/>
        </a:hlink>
        <a:folHlink>
          <a:srgbClr val="768D01"/>
        </a:folHlink>
      </a:clrScheme>
      <a:clrMap bg1="lt1" tx1="dk1" bg2="lt2" tx2="dk2" accent1="accent1" accent2="accent2" accent3="accent3" accent4="accent4" accent5="accent5" accent6="accent6" hlink="hlink" folHlink="folHlink"/>
    </a:extraClrScheme>
    <a:extraClrScheme>
      <a:clrScheme name="Default Design 12">
        <a:dk1>
          <a:srgbClr val="CC9900"/>
        </a:dk1>
        <a:lt1>
          <a:srgbClr val="FFF9CF"/>
        </a:lt1>
        <a:dk2>
          <a:srgbClr val="996600"/>
        </a:dk2>
        <a:lt2>
          <a:srgbClr val="808080"/>
        </a:lt2>
        <a:accent1>
          <a:srgbClr val="E9E3B7"/>
        </a:accent1>
        <a:accent2>
          <a:srgbClr val="333399"/>
        </a:accent2>
        <a:accent3>
          <a:srgbClr val="FFFBE4"/>
        </a:accent3>
        <a:accent4>
          <a:srgbClr val="AE8200"/>
        </a:accent4>
        <a:accent5>
          <a:srgbClr val="F2EFD8"/>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Boy and his bubbles design template</Template>
  <TotalTime>1794</TotalTime>
  <Words>1478</Words>
  <Application>Microsoft Office PowerPoint</Application>
  <PresentationFormat>On-screen Show (4:3)</PresentationFormat>
  <Paragraphs>148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Boy and his bubbles design template</vt:lpstr>
      <vt:lpstr>How To Include Kids With Special Needs</vt:lpstr>
      <vt:lpstr>Tips to Include       Kids      </vt:lpstr>
      <vt:lpstr>More Tips . . .</vt:lpstr>
      <vt:lpstr>Other Tips . . .</vt:lpstr>
      <vt:lpstr>Learning Disabilities</vt:lpstr>
      <vt:lpstr>Slide 6</vt:lpstr>
      <vt:lpstr>Attention Disorders</vt:lpstr>
      <vt:lpstr>Slide 8</vt:lpstr>
      <vt:lpstr>Mental Impairments</vt:lpstr>
      <vt:lpstr>Slide 10</vt:lpstr>
      <vt:lpstr>Physical Disabilities</vt:lpstr>
      <vt:lpstr>Slide 12</vt:lpstr>
      <vt:lpstr>Slide 13</vt:lpstr>
      <vt:lpstr>Slide 14</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Include Kids With Special Needs.</dc:title>
  <dc:creator>MugandaT</dc:creator>
  <cp:lastModifiedBy>KohL</cp:lastModifiedBy>
  <cp:revision>160</cp:revision>
  <dcterms:created xsi:type="dcterms:W3CDTF">2010-01-12T14:52:05Z</dcterms:created>
  <dcterms:modified xsi:type="dcterms:W3CDTF">2010-11-30T19:43:19Z</dcterms:modified>
</cp:coreProperties>
</file>