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303" r:id="rId11"/>
    <p:sldId id="304" r:id="rId12"/>
    <p:sldId id="294" r:id="rId13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46" autoAdjust="0"/>
    <p:restoredTop sz="71917" autoAdjust="0"/>
  </p:normalViewPr>
  <p:slideViewPr>
    <p:cSldViewPr>
      <p:cViewPr>
        <p:scale>
          <a:sx n="50" d="100"/>
          <a:sy n="50" d="100"/>
        </p:scale>
        <p:origin x="-1210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00"/>
    </p:cViewPr>
  </p:sorterViewPr>
  <p:notesViewPr>
    <p:cSldViewPr>
      <p:cViewPr varScale="1">
        <p:scale>
          <a:sx n="102" d="100"/>
          <a:sy n="102" d="100"/>
        </p:scale>
        <p:origin x="-2598" y="-84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id-ID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2D4DE00-1DA7-4848-8ED5-2E77F89524EA}" type="datetimeFigureOut">
              <a:rPr lang="en-US"/>
              <a:pPr/>
              <a:t>6/21/2012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7F3DCE3-70DE-45EB-B948-452CEC8A92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id-ID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7993030-9297-41FF-AEAA-D8592672D6C1}" type="datetimeFigureOut">
              <a:rPr lang="en-US"/>
              <a:pPr/>
              <a:t>6/21/2012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5B61F1D-FD53-4F87-B737-9B7F8C52FB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Rowing the boat in unity</a:t>
            </a:r>
          </a:p>
        </p:txBody>
      </p:sp>
      <p:sp>
        <p:nvSpPr>
          <p:cNvPr id="5632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92D93-0AA9-4160-8EB2-84BFEB502BB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AU" b="1" smtClean="0"/>
              <a:t>Read Bible stories to children when very young and continue through childhood – Bedtime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AU" b="1" smtClean="0"/>
              <a:t>Share thoughts from own personal devotions and encourage child to share his thoughts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AU" b="1" smtClean="0"/>
              <a:t>Have character building story books for child to read for themselves.</a:t>
            </a:r>
          </a:p>
          <a:p>
            <a:pPr marL="342900" indent="-342900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077537-50BF-46BD-A243-073561B669F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b="1" smtClean="0"/>
              <a:t>4. As child grows older encourage personal reading from a devotional book first thing in morning or at bedtime.</a:t>
            </a:r>
          </a:p>
          <a:p>
            <a:endParaRPr lang="en-AU" b="1" smtClean="0"/>
          </a:p>
          <a:p>
            <a:r>
              <a:rPr lang="en-AU" b="1" smtClean="0"/>
              <a:t>5. As child nears teen years, encourage their own Bible study or Bible lesson study at bedtime.</a:t>
            </a:r>
          </a:p>
          <a:p>
            <a:endParaRPr lang="en-AU" sz="1000" b="1" smtClean="0"/>
          </a:p>
          <a:p>
            <a:r>
              <a:rPr lang="en-AU" b="1" smtClean="0"/>
              <a:t>6. Morning mealtime can become a sharing of what each family member has read.</a:t>
            </a:r>
          </a:p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360C87-4C15-48C4-ADC5-E3E4F141E8C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b="1" i="1" smtClean="0"/>
              <a:t>The Power of Family Rituals</a:t>
            </a:r>
          </a:p>
          <a:p>
            <a:endParaRPr lang="en-AU" b="1" i="1" smtClean="0"/>
          </a:p>
          <a:p>
            <a:pPr eaLnBrk="1" hangingPunct="1">
              <a:buFontTx/>
              <a:buChar char="•"/>
            </a:pPr>
            <a:r>
              <a:rPr lang="en-AU" b="1" smtClean="0"/>
              <a:t>Provide meaning to our lives – transmission of values and beliefs.</a:t>
            </a:r>
          </a:p>
          <a:p>
            <a:pPr eaLnBrk="1" hangingPunct="1">
              <a:buFontTx/>
              <a:buChar char="•"/>
            </a:pPr>
            <a:r>
              <a:rPr lang="en-AU" b="1" smtClean="0"/>
              <a:t>Give stability – Makes changes manageable</a:t>
            </a:r>
          </a:p>
          <a:p>
            <a:pPr eaLnBrk="1" hangingPunct="1">
              <a:buFontTx/>
              <a:buChar char="•"/>
            </a:pPr>
            <a:r>
              <a:rPr lang="en-AU" b="1" smtClean="0"/>
              <a:t>Predictability</a:t>
            </a:r>
          </a:p>
          <a:p>
            <a:pPr eaLnBrk="1" hangingPunct="1">
              <a:buFontTx/>
              <a:buChar char="•"/>
            </a:pPr>
            <a:r>
              <a:rPr lang="en-AU" b="1" smtClean="0"/>
              <a:t>Sense of belonging – family identity</a:t>
            </a:r>
          </a:p>
          <a:p>
            <a:pPr eaLnBrk="1" hangingPunct="1">
              <a:buFontTx/>
              <a:buChar char="•"/>
            </a:pPr>
            <a:r>
              <a:rPr lang="en-AU" b="1" smtClean="0"/>
              <a:t>Personal identity</a:t>
            </a:r>
          </a:p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553EF9-F0E2-4ADE-AE2C-4FC0AF0B675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Geese flying together</a:t>
            </a:r>
          </a:p>
        </p:txBody>
      </p:sp>
      <p:sp>
        <p:nvSpPr>
          <p:cNvPr id="57348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709C69-82D7-43A9-80A0-40F4F3A12F8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indent="-742950"/>
            <a:r>
              <a:rPr lang="en-US" b="1" smtClean="0"/>
              <a:t>1. </a:t>
            </a:r>
            <a:r>
              <a:rPr lang="en-AU" sz="1400" b="1" i="1" smtClean="0"/>
              <a:t>Believe in your parents</a:t>
            </a:r>
          </a:p>
          <a:p>
            <a:pPr marL="742950" indent="-742950"/>
            <a:endParaRPr lang="en-AU" sz="1400" b="1" smtClean="0"/>
          </a:p>
          <a:p>
            <a:pPr marL="742950" indent="-742950">
              <a:buFontTx/>
              <a:buChar char="•"/>
            </a:pPr>
            <a:r>
              <a:rPr lang="en-AU" b="1" smtClean="0"/>
              <a:t>Do you believe that most parents want to be good parents?</a:t>
            </a:r>
          </a:p>
          <a:p>
            <a:pPr marL="742950" indent="-742950">
              <a:buFontTx/>
              <a:buChar char="•"/>
            </a:pPr>
            <a:r>
              <a:rPr lang="en-AU" b="1" smtClean="0"/>
              <a:t>Do you believe that God has called them?</a:t>
            </a:r>
          </a:p>
          <a:p>
            <a:pPr marL="742950" indent="-742950">
              <a:buFontTx/>
              <a:buAutoNum type="arabicPeriod"/>
            </a:pPr>
            <a:endParaRPr lang="en-AU" sz="1400" b="1" smtClean="0"/>
          </a:p>
          <a:p>
            <a:pPr marL="742950" indent="-74295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91CFF0-43DB-4702-87EF-D4CE57CA2E0A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1400" b="1" smtClean="0"/>
              <a:t>2. </a:t>
            </a:r>
            <a:r>
              <a:rPr lang="en-AU" sz="1400" b="1" i="1" smtClean="0"/>
              <a:t>Spiritually nurture them</a:t>
            </a:r>
          </a:p>
          <a:p>
            <a:endParaRPr lang="en-AU" sz="1400" b="1" smtClean="0"/>
          </a:p>
          <a:p>
            <a:r>
              <a:rPr lang="en-AU" b="1" smtClean="0"/>
              <a:t>“Hear. O Israel: the Lord our God is one. Love the Lord your God with all your heart and with all your soul and with all your strength. these  . . .  Are to be on your hearts.” Deut. 6: 4-6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F383F3-371B-4F66-ADE3-1257040CC24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1400" b="1" i="1" smtClean="0"/>
              <a:t>3. Give them the vision of spiritual mentoring.</a:t>
            </a:r>
          </a:p>
          <a:p>
            <a:endParaRPr lang="en-AU" sz="1400" b="1" smtClean="0"/>
          </a:p>
          <a:p>
            <a:r>
              <a:rPr lang="en-AU" b="1" smtClean="0"/>
              <a:t>“See I will send you the prophet Elijah . . . He will turn the hearts of the fathers to their children and the hearts of the children to their fathers.”Malachi 4:5,6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0DECBA-3360-436A-B33A-004A9AD101E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1400" b="1" i="1" smtClean="0"/>
              <a:t>4. Equip them</a:t>
            </a:r>
          </a:p>
          <a:p>
            <a:endParaRPr lang="en-AU" sz="1400" b="1" smtClean="0"/>
          </a:p>
          <a:p>
            <a:pPr>
              <a:buFontTx/>
              <a:buChar char="•"/>
            </a:pPr>
            <a:r>
              <a:rPr lang="en-AU" b="1" smtClean="0"/>
              <a:t>Small simple changes in the routines of family life.</a:t>
            </a:r>
          </a:p>
          <a:p>
            <a:pPr>
              <a:buFontTx/>
              <a:buChar char="•"/>
            </a:pPr>
            <a:r>
              <a:rPr lang="en-AU" b="1" smtClean="0"/>
              <a:t>Give them a plan</a:t>
            </a:r>
          </a:p>
          <a:p>
            <a:pPr>
              <a:buFontTx/>
              <a:buChar char="•"/>
            </a:pPr>
            <a:r>
              <a:rPr lang="en-AU" b="1" smtClean="0"/>
              <a:t>Simple but intentional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0CABBE-4CE8-4292-9C1E-0E8B5619871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b="1" i="1" smtClean="0"/>
              <a:t>Deuteronomy 6</a:t>
            </a:r>
          </a:p>
          <a:p>
            <a:pPr algn="ctr"/>
            <a:endParaRPr lang="en-AU" b="1" smtClean="0"/>
          </a:p>
          <a:p>
            <a:r>
              <a:rPr lang="en-AU" b="1" smtClean="0"/>
              <a:t>Meal Time – </a:t>
            </a:r>
            <a:r>
              <a:rPr lang="en-AU" b="1" i="1" smtClean="0"/>
              <a:t>when you sit at home</a:t>
            </a:r>
          </a:p>
          <a:p>
            <a:r>
              <a:rPr lang="en-AU" b="1" smtClean="0"/>
              <a:t>Drive Time – </a:t>
            </a:r>
            <a:r>
              <a:rPr lang="en-AU" b="1" i="1" smtClean="0"/>
              <a:t>when you walk along the road</a:t>
            </a:r>
          </a:p>
          <a:p>
            <a:r>
              <a:rPr lang="en-AU" b="1" smtClean="0"/>
              <a:t>Bed Time – </a:t>
            </a:r>
            <a:r>
              <a:rPr lang="en-AU" b="1" i="1" smtClean="0"/>
              <a:t>when you lie down</a:t>
            </a:r>
          </a:p>
          <a:p>
            <a:r>
              <a:rPr lang="en-AU" b="1" smtClean="0"/>
              <a:t>Morning Time – </a:t>
            </a:r>
            <a:r>
              <a:rPr lang="en-AU" b="1" i="1" smtClean="0"/>
              <a:t>when you get up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D51DFF-F781-4936-8E8E-E892B6A7DE3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1400" b="1" smtClean="0"/>
              <a:t>Meal Time – when you sit at home</a:t>
            </a:r>
          </a:p>
          <a:p>
            <a:r>
              <a:rPr lang="en-AU" b="1" i="1" smtClean="0"/>
              <a:t>Focussed discussion as a teacher to establish core values</a:t>
            </a:r>
          </a:p>
          <a:p>
            <a:endParaRPr lang="en-AU" b="1" i="1" smtClean="0"/>
          </a:p>
          <a:p>
            <a:r>
              <a:rPr lang="en-AU" sz="1400" b="1" smtClean="0"/>
              <a:t>Drive Time – when you walk along the road</a:t>
            </a:r>
          </a:p>
          <a:p>
            <a:r>
              <a:rPr lang="en-AU" b="1" i="1" smtClean="0"/>
              <a:t>Informal talking as a friend to help your child interpret life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28473A-E88D-4F57-B745-169F462FCE8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1400" b="1" smtClean="0"/>
              <a:t>Bed Time – when you lie down</a:t>
            </a:r>
          </a:p>
          <a:p>
            <a:r>
              <a:rPr lang="en-AU" b="1" i="1" smtClean="0"/>
              <a:t>Intimate conversation as a counsellor to listen to the heart of your child</a:t>
            </a:r>
          </a:p>
          <a:p>
            <a:endParaRPr lang="en-AU" sz="1600" b="1" i="1" smtClean="0"/>
          </a:p>
          <a:p>
            <a:r>
              <a:rPr lang="en-AU" sz="1400" b="1" smtClean="0"/>
              <a:t>Morning Time – when you get up</a:t>
            </a:r>
          </a:p>
          <a:p>
            <a:r>
              <a:rPr lang="en-AU" b="1" i="1" smtClean="0"/>
              <a:t>Encouraging words as a coach who gives a sense of value and instils purpose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ED9FEA-1F4D-4A08-9F64-7390684F2FA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grpSp>
        <p:nvGrpSpPr>
          <p:cNvPr id="9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1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7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8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0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1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2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3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4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5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6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7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8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9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0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1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2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3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4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5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6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7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8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9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0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1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2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3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4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5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6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7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8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9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0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1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2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3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4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5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6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7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8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9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0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1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2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3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4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5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6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7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8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9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0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1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2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3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4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5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6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7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8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9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0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1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2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3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4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5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6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7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8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9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0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1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2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3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4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5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6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7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8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9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0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1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2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3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4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5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6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7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8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9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0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1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2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3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4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5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6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7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8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9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0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1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2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3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4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5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6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7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8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9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0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1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2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3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4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5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6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7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8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9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0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1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2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3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4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5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6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7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8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9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0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1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2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3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4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5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6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7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8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9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0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1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2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3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4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5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6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7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8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9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0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1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2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3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4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5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6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7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8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9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0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1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2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3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4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5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6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7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8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9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0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1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2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3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4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5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6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7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8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9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8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9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0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1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2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3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4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5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6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7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8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9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0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1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2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3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4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5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6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7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8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9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0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1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2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3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4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5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6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7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8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9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0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1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2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3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4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5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6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7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8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9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0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1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2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3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4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5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6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7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8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9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0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1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2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3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4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5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6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7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8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9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0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1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2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3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4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5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6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7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8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9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0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1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2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3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4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5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6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7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8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9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0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1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2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3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4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5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6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7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8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9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0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1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2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3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4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5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6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7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8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9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0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1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2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3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4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5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6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7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8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9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0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1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2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3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4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5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6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7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8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9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0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1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2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3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4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5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6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7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8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9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0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1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2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3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4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5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6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7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8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9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0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1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2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3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4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5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6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7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538" name="Line 534"/>
          <p:cNvSpPr>
            <a:spLocks noChangeShapeType="1"/>
          </p:cNvSpPr>
          <p:nvPr userDrawn="1"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39" name="Rounded Rectangle 538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540" name="Freeform 536"/>
          <p:cNvSpPr>
            <a:spLocks/>
          </p:cNvSpPr>
          <p:nvPr userDrawn="1"/>
        </p:nvSpPr>
        <p:spPr bwMode="auto">
          <a:xfrm flipH="1">
            <a:off x="304800" y="4800600"/>
            <a:ext cx="509588" cy="700088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41" name="Freeform 537"/>
          <p:cNvSpPr>
            <a:spLocks/>
          </p:cNvSpPr>
          <p:nvPr userDrawn="1"/>
        </p:nvSpPr>
        <p:spPr bwMode="auto">
          <a:xfrm rot="1863332" flipH="1">
            <a:off x="542925" y="5694363"/>
            <a:ext cx="306388" cy="47942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42" name="Freeform 538"/>
          <p:cNvSpPr>
            <a:spLocks/>
          </p:cNvSpPr>
          <p:nvPr userDrawn="1"/>
        </p:nvSpPr>
        <p:spPr bwMode="auto">
          <a:xfrm rot="375817" flipH="1">
            <a:off x="887413" y="5597525"/>
            <a:ext cx="700087" cy="939800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43" name="Freeform 539"/>
          <p:cNvSpPr>
            <a:spLocks/>
          </p:cNvSpPr>
          <p:nvPr userDrawn="1"/>
        </p:nvSpPr>
        <p:spPr bwMode="auto">
          <a:xfrm rot="21049324" flipH="1">
            <a:off x="6578600" y="5811838"/>
            <a:ext cx="292100" cy="346075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544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75" cy="1568450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386" y="113327540"/>
              <a:ext cx="336196" cy="462144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344" y="113917534"/>
              <a:ext cx="202136" cy="316479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295" y="113742526"/>
              <a:ext cx="461877" cy="620384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890"/>
              <a:ext cx="330960" cy="390883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549" name="Picture 548" descr="sun_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0"/>
            <a:ext cx="1839913" cy="186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2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590800" y="1824014"/>
            <a:ext cx="4015027" cy="2620994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83820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48615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09600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914400" y="3276600"/>
            <a:ext cx="7391400" cy="2514600"/>
          </a:xfrm>
        </p:spPr>
        <p:txBody>
          <a:bodyPr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2000" y="4267200"/>
            <a:ext cx="76962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3" descr="sun_4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399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600200" y="1219200"/>
            <a:ext cx="6172199" cy="4275049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90600" y="5943600"/>
            <a:ext cx="7010400" cy="609600"/>
          </a:xfrm>
        </p:spPr>
        <p:txBody>
          <a:bodyPr anchor="ctr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3" descr="sun_4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399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867400" y="914400"/>
            <a:ext cx="2514600" cy="4572000"/>
          </a:xfrm>
        </p:spPr>
        <p:txBody>
          <a:bodyPr tIns="91440" bIns="9144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752600" y="914400"/>
            <a:ext cx="3962400" cy="45720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8" name="Line 534"/>
          <p:cNvSpPr>
            <a:spLocks noChangeShapeType="1"/>
          </p:cNvSpPr>
          <p:nvPr userDrawn="1"/>
        </p:nvSpPr>
        <p:spPr bwMode="auto">
          <a:xfrm>
            <a:off x="242888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5800" y="5334000"/>
            <a:ext cx="7848599" cy="381000"/>
          </a:xfrm>
          <a:noFill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85800" y="4038600"/>
            <a:ext cx="7848599" cy="1295400"/>
          </a:xfrm>
          <a:noFill/>
        </p:spPr>
        <p:txBody>
          <a:bodyPr anchor="b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grpSp>
        <p:nvGrpSpPr>
          <p:cNvPr id="14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543" name="Line 534"/>
          <p:cNvSpPr>
            <a:spLocks noChangeShapeType="1"/>
          </p:cNvSpPr>
          <p:nvPr userDrawn="1"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90600" y="5943600"/>
            <a:ext cx="3429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876800" y="5943600"/>
            <a:ext cx="3429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200" y="4267200"/>
            <a:ext cx="3657600" cy="838200"/>
          </a:xfrm>
        </p:spPr>
        <p:txBody>
          <a:bodyPr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724400" y="4267200"/>
            <a:ext cx="3657600" cy="838200"/>
          </a:xfrm>
        </p:spPr>
        <p:txBody>
          <a:bodyPr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48200" y="3276600"/>
            <a:ext cx="3657600" cy="2514600"/>
          </a:xfrm>
        </p:spPr>
        <p:txBody>
          <a:bodyPr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48200" y="3276600"/>
            <a:ext cx="3657600" cy="2514600"/>
          </a:xfrm>
        </p:spPr>
        <p:txBody>
          <a:bodyPr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543" name="Line 534"/>
          <p:cNvSpPr>
            <a:spLocks noChangeShapeType="1"/>
          </p:cNvSpPr>
          <p:nvPr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1032" name="Group 535"/>
          <p:cNvGrpSpPr>
            <a:grpSpLocks/>
          </p:cNvGrpSpPr>
          <p:nvPr/>
        </p:nvGrpSpPr>
        <p:grpSpPr bwMode="auto">
          <a:xfrm>
            <a:off x="7086600" y="4800600"/>
            <a:ext cx="1806575" cy="1568450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386" y="113327540"/>
              <a:ext cx="336196" cy="462144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344" y="113917534"/>
              <a:ext cx="202136" cy="316479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295" y="113742526"/>
              <a:ext cx="461877" cy="620384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890"/>
              <a:ext cx="330960" cy="390883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661988" y="5334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1988" y="17526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ea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785813"/>
            <a:ext cx="28321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4" name="TextBox 3"/>
          <p:cNvSpPr txBox="1"/>
          <p:nvPr/>
        </p:nvSpPr>
        <p:spPr>
          <a:xfrm>
            <a:off x="1357313" y="1571625"/>
            <a:ext cx="67151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AU" sz="2800" b="1" dirty="0">
                <a:latin typeface="+mn-lt"/>
              </a:rPr>
              <a:t>Read Bible stories to children when very young and continue through childhood – Bedtime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AU" sz="2800" b="1" dirty="0">
                <a:latin typeface="+mn-lt"/>
              </a:rPr>
              <a:t>Share thoughts from own personal devotions and encourage child to share his thoughts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AU" sz="2800" b="1" dirty="0">
                <a:latin typeface="+mn-lt"/>
              </a:rPr>
              <a:t>Have character building story books for child to read for themselves.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357313" y="1071563"/>
            <a:ext cx="657225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800" b="1">
                <a:latin typeface="Calibri" pitchFamily="34" charset="0"/>
              </a:rPr>
              <a:t>4. As child grows older encourage personal reading from a devotional book first thing in morning or at bedtime.</a:t>
            </a:r>
          </a:p>
          <a:p>
            <a:endParaRPr lang="en-AU" b="1">
              <a:latin typeface="Calibri" pitchFamily="34" charset="0"/>
            </a:endParaRPr>
          </a:p>
          <a:p>
            <a:r>
              <a:rPr lang="en-AU" sz="2800" b="1">
                <a:latin typeface="Calibri" pitchFamily="34" charset="0"/>
              </a:rPr>
              <a:t>5. As child nears teen years, encourage their own Bible study or Bible lesson study at bedtime.</a:t>
            </a:r>
          </a:p>
          <a:p>
            <a:endParaRPr lang="en-AU" sz="2000" b="1">
              <a:latin typeface="Calibri" pitchFamily="34" charset="0"/>
            </a:endParaRPr>
          </a:p>
          <a:p>
            <a:r>
              <a:rPr lang="en-AU" sz="2800" b="1">
                <a:latin typeface="Calibri" pitchFamily="34" charset="0"/>
              </a:rPr>
              <a:t>6. Morning mealtime can become a sharing of what each family member has read.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600" b="1" i="1" smtClean="0">
                <a:solidFill>
                  <a:schemeClr val="tx1"/>
                </a:solidFill>
              </a:rPr>
              <a:t>The Power of Family Rituals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2800" b="1" smtClean="0">
                <a:solidFill>
                  <a:schemeClr val="tx1"/>
                </a:solidFill>
              </a:rPr>
              <a:t>Provide meaning to our lives – transmission of values and beliefs.</a:t>
            </a:r>
          </a:p>
          <a:p>
            <a:pPr eaLnBrk="1" hangingPunct="1"/>
            <a:r>
              <a:rPr lang="en-AU" sz="2800" b="1" smtClean="0">
                <a:solidFill>
                  <a:schemeClr val="tx1"/>
                </a:solidFill>
              </a:rPr>
              <a:t>Give stability – Makes changes manageable</a:t>
            </a:r>
          </a:p>
          <a:p>
            <a:pPr eaLnBrk="1" hangingPunct="1"/>
            <a:r>
              <a:rPr lang="en-AU" sz="2800" b="1" smtClean="0">
                <a:solidFill>
                  <a:schemeClr val="tx1"/>
                </a:solidFill>
              </a:rPr>
              <a:t>Predictability</a:t>
            </a:r>
          </a:p>
          <a:p>
            <a:pPr eaLnBrk="1" hangingPunct="1"/>
            <a:r>
              <a:rPr lang="en-AU" sz="2800" b="1" smtClean="0">
                <a:solidFill>
                  <a:schemeClr val="tx1"/>
                </a:solidFill>
              </a:rPr>
              <a:t>Sense of belonging – family identity</a:t>
            </a:r>
          </a:p>
          <a:p>
            <a:pPr eaLnBrk="1" hangingPunct="1"/>
            <a:r>
              <a:rPr lang="en-AU" sz="2800" b="1" smtClean="0">
                <a:solidFill>
                  <a:schemeClr val="tx1"/>
                </a:solidFill>
              </a:rPr>
              <a:t>Personal identity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88" y="1214438"/>
            <a:ext cx="5143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600" b="1" dirty="0">
                <a:latin typeface="+mn-lt"/>
              </a:rPr>
              <a:t>Parents</a:t>
            </a:r>
          </a:p>
        </p:txBody>
      </p:sp>
      <p:pic>
        <p:nvPicPr>
          <p:cNvPr id="21508" name="Picture 3" descr="Forma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143000"/>
            <a:ext cx="56673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.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071688" y="1214438"/>
            <a:ext cx="5643562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AU" sz="3600" b="1" i="1">
                <a:solidFill>
                  <a:schemeClr val="accent1"/>
                </a:solidFill>
                <a:latin typeface="Calibri" pitchFamily="34" charset="0"/>
              </a:rPr>
              <a:t>1.  Believe in your parents</a:t>
            </a:r>
          </a:p>
          <a:p>
            <a:pPr marL="742950" indent="-742950">
              <a:buFontTx/>
              <a:buAutoNum type="arabicPeriod"/>
            </a:pPr>
            <a:endParaRPr lang="en-AU" sz="3600" b="1">
              <a:latin typeface="Calibri" pitchFamily="34" charset="0"/>
            </a:endParaRPr>
          </a:p>
          <a:p>
            <a:pPr marL="742950" indent="-742950">
              <a:buFont typeface="Arial" charset="0"/>
              <a:buChar char="•"/>
            </a:pPr>
            <a:r>
              <a:rPr lang="en-AU" sz="3200" b="1">
                <a:latin typeface="Calibri" pitchFamily="34" charset="0"/>
              </a:rPr>
              <a:t>Do you believe that most parents want to be good parents?</a:t>
            </a:r>
          </a:p>
          <a:p>
            <a:pPr marL="742950" indent="-742950">
              <a:buFont typeface="Arial" charset="0"/>
              <a:buChar char="•"/>
            </a:pPr>
            <a:r>
              <a:rPr lang="en-AU" sz="3200" b="1">
                <a:latin typeface="Calibri" pitchFamily="34" charset="0"/>
              </a:rPr>
              <a:t>Do you believe that God has called them?</a:t>
            </a:r>
          </a:p>
          <a:p>
            <a:pPr marL="742950" indent="-742950">
              <a:buFontTx/>
              <a:buAutoNum type="arabicPeriod"/>
            </a:pPr>
            <a:endParaRPr lang="en-AU" sz="3600" b="1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.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643063" y="1214438"/>
            <a:ext cx="650081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 b="1">
                <a:solidFill>
                  <a:schemeClr val="accent1"/>
                </a:solidFill>
                <a:latin typeface="Calibri" pitchFamily="34" charset="0"/>
              </a:rPr>
              <a:t>2.  </a:t>
            </a:r>
            <a:r>
              <a:rPr lang="en-AU" sz="3600" b="1" i="1">
                <a:solidFill>
                  <a:schemeClr val="accent1"/>
                </a:solidFill>
                <a:latin typeface="Calibri" pitchFamily="34" charset="0"/>
              </a:rPr>
              <a:t>Spiritually nurture them</a:t>
            </a:r>
          </a:p>
          <a:p>
            <a:endParaRPr lang="en-AU" sz="3600" b="1">
              <a:latin typeface="Calibri" pitchFamily="34" charset="0"/>
            </a:endParaRPr>
          </a:p>
          <a:p>
            <a:r>
              <a:rPr lang="en-AU" sz="3200" b="1">
                <a:latin typeface="Calibri" pitchFamily="34" charset="0"/>
              </a:rPr>
              <a:t>“Hear. O Israel: the Lord our God is one. Love the Lord your God with all your heart and with all your soul and with all your strength. these  . . .  Are to be on your hearts.” Deut. 6: 4-6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.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785938" y="1214438"/>
            <a:ext cx="578643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 b="1" i="1">
                <a:solidFill>
                  <a:schemeClr val="accent1"/>
                </a:solidFill>
                <a:latin typeface="Calibri" pitchFamily="34" charset="0"/>
              </a:rPr>
              <a:t>3. Give them the vision of spiritual mentoring.</a:t>
            </a:r>
          </a:p>
          <a:p>
            <a:endParaRPr lang="en-AU" sz="3600" b="1">
              <a:latin typeface="Calibri" pitchFamily="34" charset="0"/>
            </a:endParaRPr>
          </a:p>
          <a:p>
            <a:r>
              <a:rPr lang="en-AU" sz="3200" b="1">
                <a:latin typeface="Calibri" pitchFamily="34" charset="0"/>
              </a:rPr>
              <a:t>“See I will send you the prophet Elijah . . . He will turn the hearts of the fathers to their children and the hearts of the children to their fathers.”Malachi 4:5,6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.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071688" y="1214438"/>
            <a:ext cx="55721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4000" b="1" i="1">
                <a:solidFill>
                  <a:schemeClr val="accent1"/>
                </a:solidFill>
                <a:latin typeface="Calibri" pitchFamily="34" charset="0"/>
              </a:rPr>
              <a:t>4. Equip them</a:t>
            </a:r>
          </a:p>
          <a:p>
            <a:endParaRPr lang="en-AU" sz="36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AU" sz="3600" b="1">
                <a:latin typeface="Calibri" pitchFamily="34" charset="0"/>
              </a:rPr>
              <a:t>Small simple changes in the routines of family life.</a:t>
            </a:r>
          </a:p>
          <a:p>
            <a:pPr>
              <a:buFont typeface="Arial" charset="0"/>
              <a:buChar char="•"/>
            </a:pPr>
            <a:r>
              <a:rPr lang="en-AU" sz="3600" b="1">
                <a:latin typeface="Calibri" pitchFamily="34" charset="0"/>
              </a:rPr>
              <a:t>Give them a plan</a:t>
            </a:r>
          </a:p>
          <a:p>
            <a:pPr>
              <a:buFont typeface="Arial" charset="0"/>
              <a:buChar char="•"/>
            </a:pPr>
            <a:r>
              <a:rPr lang="en-AU" sz="3600" b="1">
                <a:latin typeface="Calibri" pitchFamily="34" charset="0"/>
              </a:rPr>
              <a:t>Simple but intentional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.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571625" y="1000125"/>
            <a:ext cx="67151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3200" b="1" i="1">
                <a:latin typeface="Calibri" pitchFamily="34" charset="0"/>
              </a:rPr>
              <a:t>Deuteronomy 6</a:t>
            </a:r>
          </a:p>
          <a:p>
            <a:pPr algn="ctr"/>
            <a:endParaRPr lang="en-AU" sz="3200" b="1">
              <a:latin typeface="Calibri" pitchFamily="34" charset="0"/>
            </a:endParaRPr>
          </a:p>
          <a:p>
            <a:r>
              <a:rPr lang="en-AU" sz="3200" b="1">
                <a:latin typeface="Calibri" pitchFamily="34" charset="0"/>
              </a:rPr>
              <a:t>Meal Time – </a:t>
            </a:r>
            <a:r>
              <a:rPr lang="en-AU" sz="3200" b="1" i="1">
                <a:latin typeface="Calibri" pitchFamily="34" charset="0"/>
              </a:rPr>
              <a:t>when you sit at home</a:t>
            </a:r>
          </a:p>
          <a:p>
            <a:r>
              <a:rPr lang="en-AU" sz="3200" b="1">
                <a:latin typeface="Calibri" pitchFamily="34" charset="0"/>
              </a:rPr>
              <a:t>Drive Time – </a:t>
            </a:r>
            <a:r>
              <a:rPr lang="en-AU" sz="3200" b="1" i="1">
                <a:latin typeface="Calibri" pitchFamily="34" charset="0"/>
              </a:rPr>
              <a:t>when you walk along 			the road</a:t>
            </a:r>
          </a:p>
          <a:p>
            <a:r>
              <a:rPr lang="en-AU" sz="3200" b="1">
                <a:latin typeface="Calibri" pitchFamily="34" charset="0"/>
              </a:rPr>
              <a:t>Bed Time – </a:t>
            </a:r>
            <a:r>
              <a:rPr lang="en-AU" sz="3200" b="1" i="1">
                <a:latin typeface="Calibri" pitchFamily="34" charset="0"/>
              </a:rPr>
              <a:t>when you lie down</a:t>
            </a:r>
          </a:p>
          <a:p>
            <a:r>
              <a:rPr lang="en-AU" sz="3200" b="1">
                <a:latin typeface="Calibri" pitchFamily="34" charset="0"/>
              </a:rPr>
              <a:t>Morning Time – </a:t>
            </a:r>
            <a:r>
              <a:rPr lang="en-AU" sz="3200" b="1" i="1">
                <a:latin typeface="Calibri" pitchFamily="34" charset="0"/>
              </a:rPr>
              <a:t>when you get up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.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143000" y="1071563"/>
            <a:ext cx="72866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 b="1">
                <a:latin typeface="Calibri" pitchFamily="34" charset="0"/>
              </a:rPr>
              <a:t>Meal Time – when you sit at home</a:t>
            </a:r>
          </a:p>
          <a:p>
            <a:r>
              <a:rPr lang="en-AU" sz="2800" b="1" i="1">
                <a:latin typeface="Calibri" pitchFamily="34" charset="0"/>
              </a:rPr>
              <a:t>Focussed discussion as a teacher to establish core values</a:t>
            </a:r>
          </a:p>
          <a:p>
            <a:endParaRPr lang="en-AU" sz="2800" b="1" i="1">
              <a:latin typeface="Calibri" pitchFamily="34" charset="0"/>
            </a:endParaRPr>
          </a:p>
          <a:p>
            <a:r>
              <a:rPr lang="en-AU" sz="3200" b="1">
                <a:latin typeface="Calibri" pitchFamily="34" charset="0"/>
              </a:rPr>
              <a:t>Drive Time – when you walk along the road</a:t>
            </a:r>
          </a:p>
          <a:p>
            <a:r>
              <a:rPr lang="en-AU" sz="2800" b="1" i="1">
                <a:latin typeface="Calibri" pitchFamily="34" charset="0"/>
              </a:rPr>
              <a:t>Informal talking as a friend to help your child interpret life</a:t>
            </a:r>
          </a:p>
          <a:p>
            <a:endParaRPr lang="en-AU" sz="2800" b="1" i="1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.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143000" y="1214438"/>
            <a:ext cx="71437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 b="1">
                <a:latin typeface="Calibri" pitchFamily="34" charset="0"/>
              </a:rPr>
              <a:t>Bed Time – when you lie down</a:t>
            </a:r>
          </a:p>
          <a:p>
            <a:r>
              <a:rPr lang="en-AU" sz="2800" b="1" i="1">
                <a:latin typeface="Calibri" pitchFamily="34" charset="0"/>
              </a:rPr>
              <a:t>Intimate conversation as a counsellor to listen to the heart of your child</a:t>
            </a:r>
          </a:p>
          <a:p>
            <a:endParaRPr lang="en-AU" sz="3600" b="1" i="1">
              <a:latin typeface="Calibri" pitchFamily="34" charset="0"/>
            </a:endParaRPr>
          </a:p>
          <a:p>
            <a:r>
              <a:rPr lang="en-AU" sz="3200" b="1">
                <a:latin typeface="Calibri" pitchFamily="34" charset="0"/>
              </a:rPr>
              <a:t>Morning Time – when you get up</a:t>
            </a:r>
          </a:p>
          <a:p>
            <a:r>
              <a:rPr lang="en-AU" sz="2800" b="1" i="1">
                <a:latin typeface="Calibri" pitchFamily="34" charset="0"/>
              </a:rPr>
              <a:t>Encouraging words as a coach who gives a sense of value and instils purpose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 reunion photo album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Family reunion photo album</Template>
  <TotalTime>0</TotalTime>
  <Words>785</Words>
  <Application>Microsoft Office PowerPoint</Application>
  <PresentationFormat>On-screen Show (4:3)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宋体</vt:lpstr>
      <vt:lpstr>Times New Roman</vt:lpstr>
      <vt:lpstr>Gill Sans</vt:lpstr>
      <vt:lpstr>Family reunion photo album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The Power of Family Rituals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2010-02-12T00:08:44Z</dcterms:created>
  <dcterms:modified xsi:type="dcterms:W3CDTF">2012-06-21T08:44:34Z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TC102505161033</vt:lpwstr>
  </property>
</Properties>
</file>